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8"/>
  </p:notesMasterIdLst>
  <p:sldIdLst>
    <p:sldId id="258" r:id="rId2"/>
    <p:sldId id="471" r:id="rId3"/>
    <p:sldId id="472" r:id="rId4"/>
    <p:sldId id="492" r:id="rId5"/>
    <p:sldId id="405" r:id="rId6"/>
    <p:sldId id="361" r:id="rId7"/>
    <p:sldId id="418" r:id="rId8"/>
    <p:sldId id="473" r:id="rId9"/>
    <p:sldId id="503" r:id="rId10"/>
    <p:sldId id="506" r:id="rId11"/>
    <p:sldId id="493" r:id="rId12"/>
    <p:sldId id="489" r:id="rId13"/>
    <p:sldId id="507" r:id="rId14"/>
    <p:sldId id="508" r:id="rId15"/>
    <p:sldId id="509" r:id="rId16"/>
    <p:sldId id="511" r:id="rId17"/>
    <p:sldId id="494" r:id="rId18"/>
    <p:sldId id="534" r:id="rId19"/>
    <p:sldId id="533" r:id="rId20"/>
    <p:sldId id="513" r:id="rId21"/>
    <p:sldId id="510" r:id="rId22"/>
    <p:sldId id="490" r:id="rId23"/>
    <p:sldId id="491" r:id="rId24"/>
    <p:sldId id="488" r:id="rId25"/>
    <p:sldId id="515" r:id="rId26"/>
    <p:sldId id="537" r:id="rId27"/>
    <p:sldId id="538" r:id="rId28"/>
    <p:sldId id="519" r:id="rId29"/>
    <p:sldId id="536" r:id="rId30"/>
    <p:sldId id="535" r:id="rId31"/>
    <p:sldId id="516" r:id="rId32"/>
    <p:sldId id="517" r:id="rId33"/>
    <p:sldId id="539" r:id="rId34"/>
    <p:sldId id="499" r:id="rId35"/>
    <p:sldId id="518" r:id="rId36"/>
    <p:sldId id="502" r:id="rId37"/>
    <p:sldId id="465" r:id="rId38"/>
    <p:sldId id="532" r:id="rId39"/>
    <p:sldId id="520" r:id="rId40"/>
    <p:sldId id="524" r:id="rId41"/>
    <p:sldId id="525" r:id="rId42"/>
    <p:sldId id="526" r:id="rId43"/>
    <p:sldId id="527" r:id="rId44"/>
    <p:sldId id="528" r:id="rId45"/>
    <p:sldId id="529" r:id="rId46"/>
    <p:sldId id="530" r:id="rId47"/>
    <p:sldId id="501" r:id="rId48"/>
    <p:sldId id="531" r:id="rId49"/>
    <p:sldId id="452" r:id="rId50"/>
    <p:sldId id="495" r:id="rId51"/>
    <p:sldId id="480" r:id="rId52"/>
    <p:sldId id="514" r:id="rId53"/>
    <p:sldId id="512" r:id="rId54"/>
    <p:sldId id="477" r:id="rId55"/>
    <p:sldId id="478" r:id="rId56"/>
    <p:sldId id="500" r:id="rId57"/>
  </p:sldIdLst>
  <p:sldSz cx="9144000" cy="6858000" type="screen4x3"/>
  <p:notesSz cx="6794500" cy="99314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FF99"/>
    <a:srgbClr val="00236E"/>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96" autoAdjust="0"/>
    <p:restoredTop sz="87946" autoAdjust="0"/>
  </p:normalViewPr>
  <p:slideViewPr>
    <p:cSldViewPr>
      <p:cViewPr varScale="1">
        <p:scale>
          <a:sx n="78" d="100"/>
          <a:sy n="78" d="100"/>
        </p:scale>
        <p:origin x="-708" y="-84"/>
      </p:cViewPr>
      <p:guideLst>
        <p:guide orient="horz" pos="2160"/>
        <p:guide pos="2880"/>
      </p:guideLst>
    </p:cSldViewPr>
  </p:slideViewPr>
  <p:outlineViewPr>
    <p:cViewPr>
      <p:scale>
        <a:sx n="33" d="100"/>
        <a:sy n="33" d="100"/>
      </p:scale>
      <p:origin x="0" y="9966"/>
    </p:cViewPr>
  </p:outlineViewPr>
  <p:notesTextViewPr>
    <p:cViewPr>
      <p:scale>
        <a:sx n="100" d="100"/>
        <a:sy n="100" d="100"/>
      </p:scale>
      <p:origin x="0" y="0"/>
    </p:cViewPr>
  </p:notesTextViewPr>
  <p:sorterViewPr>
    <p:cViewPr>
      <p:scale>
        <a:sx n="100" d="100"/>
        <a:sy n="100" d="100"/>
      </p:scale>
      <p:origin x="0" y="171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172.30.72.59\infra\01_product\05_&#20998;&#25955;&#12473;&#12488;&#12524;&#12540;&#12472;&#35519;&#26619;\201109-201111\&#24615;&#33021;&#35336;&#28204;\&#12467;&#12500;&#12540;%20&#65374;%20&#12452;&#12531;&#12479;&#12540;&#12463;&#12521;&#12454;&#12489;&#22522;&#30436;&#20849;&#26377;&#12473;&#12488;&#12524;&#12540;&#12472;&#24615;&#33021;&#35336;&#28204;&#12497;&#12479;&#12540;&#12531;.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a:pPr>
            <a:r>
              <a:rPr lang="en-US" altLang="en-US" dirty="0" smtClean="0"/>
              <a:t>Download performance (5times</a:t>
            </a:r>
            <a:r>
              <a:rPr lang="en-US" altLang="en-US" dirty="0"/>
              <a:t>,</a:t>
            </a:r>
            <a:r>
              <a:rPr lang="en-US" altLang="en-US" baseline="0" dirty="0"/>
              <a:t> </a:t>
            </a:r>
            <a:r>
              <a:rPr lang="en-US" altLang="en-US" baseline="0" dirty="0" smtClean="0"/>
              <a:t>average</a:t>
            </a:r>
            <a:r>
              <a:rPr lang="en-US" altLang="en-US" baseline="0" dirty="0"/>
              <a:t>)</a:t>
            </a:r>
            <a:endParaRPr lang="en-US" altLang="en-US" dirty="0"/>
          </a:p>
        </c:rich>
      </c:tx>
      <c:layout>
        <c:manualLayout>
          <c:xMode val="edge"/>
          <c:yMode val="edge"/>
          <c:x val="0.26416906058057033"/>
          <c:y val="4.1459628204774363E-2"/>
        </c:manualLayout>
      </c:layout>
    </c:title>
    <c:view3D>
      <c:rAngAx val="1"/>
    </c:view3D>
    <c:plotArea>
      <c:layout/>
      <c:bar3DChart>
        <c:barDir val="col"/>
        <c:grouping val="clustered"/>
        <c:ser>
          <c:idx val="0"/>
          <c:order val="0"/>
          <c:tx>
            <c:strRef>
              <c:f>Sheet1!$M$10</c:f>
              <c:strCache>
                <c:ptCount val="1"/>
                <c:pt idx="0">
                  <c:v>Normal</c:v>
                </c:pt>
              </c:strCache>
            </c:strRef>
          </c:tx>
          <c:cat>
            <c:strRef>
              <c:f>Sheet1!$L$11:$L$16</c:f>
              <c:strCache>
                <c:ptCount val="6"/>
                <c:pt idx="0">
                  <c:v>1K(bytes)</c:v>
                </c:pt>
                <c:pt idx="1">
                  <c:v>1M(bytes)</c:v>
                </c:pt>
                <c:pt idx="2">
                  <c:v>10M(bytes)</c:v>
                </c:pt>
                <c:pt idx="3">
                  <c:v>100M(bytes)</c:v>
                </c:pt>
                <c:pt idx="4">
                  <c:v>1G(bytes)</c:v>
                </c:pt>
                <c:pt idx="5">
                  <c:v>5G(bytes)</c:v>
                </c:pt>
              </c:strCache>
            </c:strRef>
          </c:cat>
          <c:val>
            <c:numRef>
              <c:f>Sheet1!$M$11:$M$16</c:f>
              <c:numCache>
                <c:formatCode>General</c:formatCode>
                <c:ptCount val="6"/>
                <c:pt idx="0" formatCode="#,##0_ ">
                  <c:v>13201</c:v>
                </c:pt>
                <c:pt idx="1">
                  <c:v>11843208</c:v>
                </c:pt>
                <c:pt idx="2">
                  <c:v>77113446</c:v>
                </c:pt>
                <c:pt idx="3">
                  <c:v>152263382</c:v>
                </c:pt>
                <c:pt idx="4">
                  <c:v>163115324</c:v>
                </c:pt>
                <c:pt idx="5">
                  <c:v>154252275</c:v>
                </c:pt>
              </c:numCache>
            </c:numRef>
          </c:val>
        </c:ser>
        <c:ser>
          <c:idx val="1"/>
          <c:order val="1"/>
          <c:tx>
            <c:strRef>
              <c:f>Sheet1!$N$10</c:f>
              <c:strCache>
                <c:ptCount val="1"/>
                <c:pt idx="0">
                  <c:v>Cache</c:v>
                </c:pt>
              </c:strCache>
            </c:strRef>
          </c:tx>
          <c:cat>
            <c:strRef>
              <c:f>Sheet1!$L$11:$L$16</c:f>
              <c:strCache>
                <c:ptCount val="6"/>
                <c:pt idx="0">
                  <c:v>1K(bytes)</c:v>
                </c:pt>
                <c:pt idx="1">
                  <c:v>1M(bytes)</c:v>
                </c:pt>
                <c:pt idx="2">
                  <c:v>10M(bytes)</c:v>
                </c:pt>
                <c:pt idx="3">
                  <c:v>100M(bytes)</c:v>
                </c:pt>
                <c:pt idx="4">
                  <c:v>1G(bytes)</c:v>
                </c:pt>
                <c:pt idx="5">
                  <c:v>5G(bytes)</c:v>
                </c:pt>
              </c:strCache>
            </c:strRef>
          </c:cat>
          <c:val>
            <c:numRef>
              <c:f>Sheet1!$N$11:$N$16</c:f>
              <c:numCache>
                <c:formatCode>General</c:formatCode>
                <c:ptCount val="6"/>
                <c:pt idx="0" formatCode="#,##0_ ">
                  <c:v>382004</c:v>
                </c:pt>
                <c:pt idx="1">
                  <c:v>135938185</c:v>
                </c:pt>
                <c:pt idx="2">
                  <c:v>226800796</c:v>
                </c:pt>
                <c:pt idx="3">
                  <c:v>256492362</c:v>
                </c:pt>
                <c:pt idx="4">
                  <c:v>261189612</c:v>
                </c:pt>
                <c:pt idx="5">
                  <c:v>260956927</c:v>
                </c:pt>
              </c:numCache>
            </c:numRef>
          </c:val>
        </c:ser>
        <c:shape val="cylinder"/>
        <c:axId val="171465728"/>
        <c:axId val="171500288"/>
        <c:axId val="0"/>
      </c:bar3DChart>
      <c:catAx>
        <c:axId val="171465728"/>
        <c:scaling>
          <c:orientation val="minMax"/>
        </c:scaling>
        <c:axPos val="b"/>
        <c:majorTickMark val="none"/>
        <c:tickLblPos val="nextTo"/>
        <c:crossAx val="171500288"/>
        <c:crosses val="autoZero"/>
        <c:auto val="1"/>
        <c:lblAlgn val="ctr"/>
        <c:lblOffset val="100"/>
      </c:catAx>
      <c:valAx>
        <c:axId val="171500288"/>
        <c:scaling>
          <c:orientation val="minMax"/>
        </c:scaling>
        <c:axPos val="l"/>
        <c:majorGridlines/>
        <c:title>
          <c:tx>
            <c:rich>
              <a:bodyPr/>
              <a:lstStyle/>
              <a:p>
                <a:pPr>
                  <a:defRPr>
                    <a:latin typeface="Tahoma" pitchFamily="34" charset="0"/>
                    <a:cs typeface="Tahoma" pitchFamily="34" charset="0"/>
                  </a:defRPr>
                </a:pPr>
                <a:r>
                  <a:rPr lang="en-US" altLang="en-US">
                    <a:latin typeface="Tahoma" pitchFamily="34" charset="0"/>
                    <a:cs typeface="Tahoma" pitchFamily="34" charset="0"/>
                  </a:rPr>
                  <a:t>bytes/sec</a:t>
                </a:r>
              </a:p>
            </c:rich>
          </c:tx>
        </c:title>
        <c:numFmt formatCode="#,##0_ " sourceLinked="1"/>
        <c:majorTickMark val="none"/>
        <c:tickLblPos val="nextTo"/>
        <c:crossAx val="171465728"/>
        <c:crosses val="autoZero"/>
        <c:crossBetween val="between"/>
      </c:valAx>
      <c:dTable>
        <c:showHorzBorder val="1"/>
        <c:showVertBorder val="1"/>
        <c:showOutline val="1"/>
        <c:showKeys val="1"/>
      </c:dTable>
    </c:plotArea>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4283" cy="49657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48645" y="0"/>
            <a:ext cx="2944283" cy="49657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2012/8/28</a:t>
            </a:fld>
            <a:endParaRPr lang="ja-JP" altLang="en-US" dirty="0"/>
          </a:p>
        </p:txBody>
      </p:sp>
      <p:sp>
        <p:nvSpPr>
          <p:cNvPr id="4" name="スライド イメージ プレースホルダ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We</a:t>
            </a:r>
            <a:r>
              <a:rPr kumimoji="1" lang="en-US" altLang="ja-JP" baseline="0" dirty="0" smtClean="0"/>
              <a:t> had configured inter-region swift located in 3 regions, Tokyo, Chiba, Hokkaido and investigated performance data for uploading/downloading objects.</a:t>
            </a:r>
          </a:p>
          <a:p>
            <a:endParaRPr kumimoji="1" lang="en-US" altLang="ja-JP" baseline="0" dirty="0" smtClean="0"/>
          </a:p>
          <a:p>
            <a:r>
              <a:rPr kumimoji="1" lang="en-US" altLang="ja-JP" baseline="0" dirty="0" smtClean="0"/>
              <a:t>Throughputs between Tokyo and Chiba is about 1Gbits/s and Throughputs between Hokkaido and Tokyo/Chiba is about 7Mbits/s.</a:t>
            </a:r>
          </a:p>
          <a:p>
            <a:endParaRPr kumimoji="1" lang="en-US" altLang="ja-JP" baseline="0" dirty="0" smtClean="0"/>
          </a:p>
          <a:p>
            <a:r>
              <a:rPr kumimoji="1" lang="en-US" altLang="ja-JP" baseline="0" dirty="0" smtClean="0"/>
              <a:t>In this case, uploading objects is always worst case because Swift proxy puts objects to 3 zones and waits until all objects are uploaded, while worst case of downloading objects is one-third because Swift proxy randomly chooses one of three object servers</a:t>
            </a:r>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33</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Current design to merge</a:t>
            </a:r>
            <a:r>
              <a:rPr kumimoji="1" lang="en-US" altLang="ja-JP" baseline="0" dirty="0" smtClean="0"/>
              <a:t> swifts is to use prefix for container names.</a:t>
            </a:r>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42</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Because swift-I</a:t>
            </a:r>
            <a:r>
              <a:rPr kumimoji="1" lang="en-US" altLang="ja-JP" baseline="0" dirty="0" smtClean="0"/>
              <a:t> servers tend to be located geographically distributed, it might be good thing to have caching mechanism for objects.</a:t>
            </a:r>
          </a:p>
          <a:p>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43</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We</a:t>
            </a:r>
            <a:r>
              <a:rPr kumimoji="1" lang="en-US" altLang="ja-JP" baseline="0" dirty="0" smtClean="0"/>
              <a:t> had configured inter-region swift located in 3 regions, Tokyo, Chiba, Hokkaido and investigated performance data for uploading/downloading objects.</a:t>
            </a:r>
          </a:p>
          <a:p>
            <a:endParaRPr kumimoji="1" lang="en-US" altLang="ja-JP" baseline="0" dirty="0" smtClean="0"/>
          </a:p>
          <a:p>
            <a:r>
              <a:rPr kumimoji="1" lang="en-US" altLang="ja-JP" baseline="0" dirty="0" smtClean="0"/>
              <a:t>Throughputs between Tokyo and Chiba is about 1Gbits/s and Throughputs between Hokkaido and Tokyo/Chiba is about 7Mbits/s.</a:t>
            </a:r>
          </a:p>
          <a:p>
            <a:endParaRPr kumimoji="1" lang="en-US" altLang="ja-JP" baseline="0" dirty="0" smtClean="0"/>
          </a:p>
          <a:p>
            <a:r>
              <a:rPr kumimoji="1" lang="en-US" altLang="ja-JP" baseline="0" dirty="0" smtClean="0"/>
              <a:t>In this case, uploading objects is always worst case because Swift proxy puts objects to 3 zones and waits until all objects are uploaded, while worst case of downloading objects is one-third </a:t>
            </a:r>
            <a:r>
              <a:rPr kumimoji="1" lang="en-US" altLang="ja-JP" baseline="0" dirty="0" err="1" smtClean="0"/>
              <a:t>bacause</a:t>
            </a:r>
            <a:r>
              <a:rPr kumimoji="1" lang="en-US" altLang="ja-JP" baseline="0" dirty="0" smtClean="0"/>
              <a:t> Swift proxy randomly chooses one of three object servers</a:t>
            </a:r>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45</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baseline="0" dirty="0" smtClean="0"/>
              <a:t>When downloading objects through web cache proxy like squid, the first time of downloading can be worst case, but result shows us using cache proxy is effective.</a:t>
            </a:r>
          </a:p>
          <a:p>
            <a:endParaRPr kumimoji="1"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46</a:t>
            </a:fld>
            <a:endParaRPr lang="en-US" altLang="ja-J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en-US" altLang="ja-JP" baseline="0" dirty="0" smtClean="0"/>
              <a:t>When downloading objects through web cache proxy like squid, the first time of downloading can be worst case, but result shows us using cache proxy is effective.</a:t>
            </a:r>
          </a:p>
          <a:p>
            <a:endParaRPr kumimoji="1"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48</a:t>
            </a:fld>
            <a:endParaRPr lang="en-US" altLang="ja-JP"/>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4403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44036"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144F31-D91E-4E03-A09A-C4631DC4AD2A}" type="slidenum">
              <a:rPr lang="ja-JP" altLang="en-US"/>
              <a:pPr fontAlgn="base">
                <a:spcBef>
                  <a:spcPct val="0"/>
                </a:spcBef>
                <a:spcAft>
                  <a:spcPct val="0"/>
                </a:spcAft>
              </a:pPr>
              <a:t>50</a:t>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11</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17</a:t>
            </a:fld>
            <a:endParaRPr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is current plan how to implement lower layer, Open Compute Bare</a:t>
            </a:r>
            <a:r>
              <a:rPr kumimoji="1" lang="en-US" altLang="ja-JP" baseline="0" dirty="0" smtClean="0"/>
              <a:t> Metal.</a:t>
            </a:r>
          </a:p>
          <a:p>
            <a:endParaRPr kumimoji="1" lang="en-US" altLang="ja-JP" baseline="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18</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Upper</a:t>
            </a:r>
            <a:r>
              <a:rPr kumimoji="1" lang="en-US" altLang="ja-JP" baseline="0" dirty="0" smtClean="0"/>
              <a:t> layer, deployment tool architecture is like this. It uses </a:t>
            </a:r>
            <a:r>
              <a:rPr kumimoji="1" lang="en-US" altLang="ja-JP" baseline="0" dirty="0" err="1" smtClean="0"/>
              <a:t>mcollective</a:t>
            </a:r>
            <a:r>
              <a:rPr kumimoji="1" lang="en-US" altLang="ja-JP" baseline="0" dirty="0" smtClean="0"/>
              <a:t> to control puppet clients.</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19</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 possible I would like to show you the current working prototype.   Target</a:t>
            </a:r>
            <a:r>
              <a:rPr kumimoji="1" lang="en-US" altLang="ja-JP" baseline="0" dirty="0" smtClean="0"/>
              <a:t> nodes are </a:t>
            </a:r>
            <a:r>
              <a:rPr kumimoji="1" lang="en-US" altLang="ja-JP" baseline="0" dirty="0" err="1" smtClean="0"/>
              <a:t>Xen</a:t>
            </a:r>
            <a:r>
              <a:rPr kumimoji="1" lang="en-US" altLang="ja-JP" baseline="0" dirty="0" smtClean="0"/>
              <a:t> instances in </a:t>
            </a:r>
            <a:r>
              <a:rPr kumimoji="1" lang="en-US" altLang="ja-JP" baseline="0" dirty="0" err="1" smtClean="0"/>
              <a:t>edubase</a:t>
            </a:r>
            <a:r>
              <a:rPr kumimoji="1" lang="en-US" altLang="ja-JP" baseline="0" dirty="0" smtClean="0"/>
              <a:t> Cloud and deployment tools runs on another </a:t>
            </a:r>
            <a:r>
              <a:rPr kumimoji="1" lang="en-US" altLang="ja-JP" baseline="0" dirty="0" err="1" smtClean="0"/>
              <a:t>Xen</a:t>
            </a:r>
            <a:r>
              <a:rPr kumimoji="1" lang="en-US" altLang="ja-JP" baseline="0" dirty="0" smtClean="0"/>
              <a:t> instance in </a:t>
            </a:r>
            <a:r>
              <a:rPr kumimoji="1" lang="en-US" altLang="ja-JP" baseline="0" dirty="0" err="1" smtClean="0"/>
              <a:t>edubase</a:t>
            </a:r>
            <a:r>
              <a:rPr kumimoji="1" lang="en-US" altLang="ja-JP" baseline="0" dirty="0" smtClean="0"/>
              <a:t> Cloud, as well.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24</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25</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service</a:t>
            </a:r>
            <a:r>
              <a:rPr kumimoji="1" lang="en-US" altLang="ja-JP" baseline="0" dirty="0" smtClean="0"/>
              <a:t> can be uses in academic community clouds for machine image distribution and research data sharing</a:t>
            </a:r>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28</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43938" y="6643688"/>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1C9B3CDA-B9D0-4BBD-AA56-877E85DAA46C}" type="datetime1">
              <a:rPr lang="ja-JP" altLang="en-US"/>
              <a:pPr>
                <a:defRPr/>
              </a:pPr>
              <a:t>2012/8/28</a:t>
            </a:fld>
            <a:endParaRPr lang="ja-JP" altLang="en-US" dirty="0"/>
          </a:p>
        </p:txBody>
      </p:sp>
      <p:sp>
        <p:nvSpPr>
          <p:cNvPr id="5" name="フッター プレースホルダ 4"/>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7" name="日付プレースホルダ 2"/>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7774128C-31AC-4725-B377-2679491C5B2F}" type="datetime1">
              <a:rPr lang="ja-JP" altLang="en-US"/>
              <a:pPr>
                <a:defRPr/>
              </a:pPr>
              <a:t>2012/8/28</a:t>
            </a:fld>
            <a:endParaRPr lang="ja-JP" altLang="en-US" dirty="0"/>
          </a:p>
        </p:txBody>
      </p:sp>
      <p:sp>
        <p:nvSpPr>
          <p:cNvPr id="9" name="フッター プレースホルダ 3"/>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4"/>
          <p:cNvSpPr>
            <a:spLocks noGrp="1"/>
          </p:cNvSpPr>
          <p:nvPr>
            <p:ph type="sldNum" sz="quarter" idx="12"/>
          </p:nvPr>
        </p:nvSpPr>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722313" y="3929055"/>
            <a:ext cx="7772400" cy="1362075"/>
          </a:xfrm>
        </p:spPr>
        <p:txBody>
          <a:bodyPr anchor="t">
            <a:normAutofit/>
          </a:bodyPr>
          <a:lstStyle>
            <a:lvl1pPr algn="l">
              <a:defRPr sz="2400" b="1" cap="all"/>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722313" y="2428868"/>
            <a:ext cx="7772400" cy="1500187"/>
          </a:xfrm>
        </p:spPr>
        <p:txBody>
          <a:bodyPr anchor="b">
            <a:normAutofit/>
          </a:bodyPr>
          <a:lstStyle>
            <a:lvl1pPr marL="0" indent="0">
              <a:buNone/>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 テキストの書式設定</a:t>
            </a:r>
          </a:p>
        </p:txBody>
      </p:sp>
      <p:sp>
        <p:nvSpPr>
          <p:cNvPr id="5" name="スライド番号プレースホルダ 5"/>
          <p:cNvSpPr>
            <a:spLocks noGrp="1"/>
          </p:cNvSpPr>
          <p:nvPr>
            <p:ph type="sldNum" sz="quarter" idx="10"/>
          </p:nvPr>
        </p:nvSpPr>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日付プレースホルダ 6"/>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9A99D062-92BD-46AD-A228-3C5443A4233E}" type="datetime1">
              <a:rPr lang="ja-JP" altLang="en-US"/>
              <a:pPr>
                <a:defRPr/>
              </a:pPr>
              <a:t>2012/8/28</a:t>
            </a:fld>
            <a:endParaRPr lang="ja-JP" altLang="en-US" dirty="0"/>
          </a:p>
        </p:txBody>
      </p:sp>
      <p:sp>
        <p:nvSpPr>
          <p:cNvPr id="9" name="フッター プレースホルダ 7"/>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8"/>
          <p:cNvSpPr>
            <a:spLocks noGrp="1"/>
          </p:cNvSpPr>
          <p:nvPr>
            <p:ph type="sldNum" sz="quarter" idx="12"/>
          </p:nvPr>
        </p:nvSpPr>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572500" y="6643688"/>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2A8E9041-563F-483A-B604-B86AC6514484}" type="datetime1">
              <a:rPr lang="ja-JP" altLang="en-US"/>
              <a:pPr>
                <a:defRPr/>
              </a:pPr>
              <a:t>2012/8/28</a:t>
            </a:fld>
            <a:endParaRPr lang="ja-JP" altLang="en-US" dirty="0"/>
          </a:p>
        </p:txBody>
      </p:sp>
      <p:sp>
        <p:nvSpPr>
          <p:cNvPr id="3" name="フッター プレースホルダ 2"/>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2012/8/28</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2052" name="Picture 5" descr="footer_e"/>
          <p:cNvPicPr>
            <a:picLocks noChangeAspect="1" noChangeArrowheads="1"/>
          </p:cNvPicPr>
          <p:nvPr userDrawn="1"/>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8" name="フッター プレースホルダ 4"/>
          <p:cNvSpPr txBox="1">
            <a:spLocks/>
          </p:cNvSpPr>
          <p:nvPr userDrawn="1"/>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nii-cloud/dodai"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gictf.jp/doc/GICTF_Whitepaper_20100902.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www.gictf.jp/doc/GICTF_CloudIF_Protocol_WhitePaper_2011-12_v1_Part1.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www.opencarf.org/" TargetMode="External"/><Relationship Id="rId7" Type="http://schemas.openxmlformats.org/officeDocument/2006/relationships/image" Target="../media/image41.jpeg"/><Relationship Id="rId2" Type="http://schemas.openxmlformats.org/officeDocument/2006/relationships/hyperlink" Target="http://edubase.jp/cloud/"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github.com/nii-cloud/colony" TargetMode="External"/><Relationship Id="rId10" Type="http://schemas.openxmlformats.org/officeDocument/2006/relationships/hyperlink" Target="http://start.ecloud.nii.ac.jp/" TargetMode="External"/><Relationship Id="rId4" Type="http://schemas.openxmlformats.org/officeDocument/2006/relationships/hyperlink" Target="https://github.com/nii-cloud/dodai-deploy" TargetMode="External"/><Relationship Id="rId9"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grace-center.jp/prj_educloud.htm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4.wmf"/><Relationship Id="rId4" Type="http://schemas.openxmlformats.org/officeDocument/2006/relationships/image" Target="../media/image67.wmf"/></Relationships>
</file>

<file path=ppt/slides/_rels/slide55.x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4.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14.wmf"/><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vsmv0002sl.ecloud.nii.ac.jp/index.html"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251520" y="1844824"/>
            <a:ext cx="7848872" cy="1224136"/>
          </a:xfrm>
        </p:spPr>
        <p:txBody>
          <a:bodyPr/>
          <a:lstStyle/>
          <a:p>
            <a:pPr eaLnBrk="1" hangingPunct="1"/>
            <a:r>
              <a:rPr lang="ja-JP" altLang="en-US" dirty="0" smtClean="0">
                <a:latin typeface="HGP創英角ｺﾞｼｯｸUB" pitchFamily="50" charset="-128"/>
                <a:ea typeface="HGP創英角ｺﾞｼｯｸUB" pitchFamily="50" charset="-128"/>
              </a:rPr>
              <a:t>アカデミックコミュニティクラウドの実現に向けて</a:t>
            </a: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995936" y="4005064"/>
            <a:ext cx="417646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2400" dirty="0" smtClean="0">
                <a:latin typeface="HGP創英角ｺﾞｼｯｸUB" pitchFamily="50" charset="-128"/>
                <a:ea typeface="HGP創英角ｺﾞｼｯｸUB" pitchFamily="50" charset="-128"/>
                <a:cs typeface="+mj-cs"/>
              </a:rPr>
              <a:t>2012.8.28</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2400" dirty="0" smtClean="0">
                <a:latin typeface="HGP創英角ｺﾞｼｯｸUB" pitchFamily="50" charset="-128"/>
                <a:ea typeface="HGP創英角ｺﾞｼｯｸUB" pitchFamily="50" charset="-128"/>
                <a:cs typeface="+mj-cs"/>
              </a:rPr>
              <a:t>国立情報学研究所</a:t>
            </a: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Archive</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タイトル 1"/>
          <p:cNvSpPr txBox="1">
            <a:spLocks/>
          </p:cNvSpPr>
          <p:nvPr/>
        </p:nvSpPr>
        <p:spPr bwMode="auto">
          <a:xfrm>
            <a:off x="179512" y="188640"/>
            <a:ext cx="795637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教育クラウドの運用経験からの改善要望</a:t>
            </a: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pic>
        <p:nvPicPr>
          <p:cNvPr id="38" name="Picture 2" descr="https://upki-portal.nii.ac.jp/docs/files/image/fed/logo2.png"/>
          <p:cNvPicPr>
            <a:picLocks noChangeAspect="1" noChangeArrowheads="1"/>
          </p:cNvPicPr>
          <p:nvPr/>
        </p:nvPicPr>
        <p:blipFill>
          <a:blip r:embed="rId5" cstate="print"/>
          <a:srcRect/>
          <a:stretch>
            <a:fillRect/>
          </a:stretch>
        </p:blipFill>
        <p:spPr bwMode="auto">
          <a:xfrm>
            <a:off x="323528" y="1988840"/>
            <a:ext cx="576064" cy="548502"/>
          </a:xfrm>
          <a:prstGeom prst="rect">
            <a:avLst/>
          </a:prstGeom>
          <a:noFill/>
        </p:spPr>
      </p:pic>
      <p:sp>
        <p:nvSpPr>
          <p:cNvPr id="39" name="正方形/長方形 38"/>
          <p:cNvSpPr/>
          <p:nvPr/>
        </p:nvSpPr>
        <p:spPr>
          <a:xfrm>
            <a:off x="827584" y="980728"/>
            <a:ext cx="8316416"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吹き出し 39"/>
          <p:cNvSpPr/>
          <p:nvPr/>
        </p:nvSpPr>
        <p:spPr>
          <a:xfrm>
            <a:off x="971600" y="980728"/>
            <a:ext cx="2016224" cy="1008112"/>
          </a:xfrm>
          <a:prstGeom prst="wedgeRectCallout">
            <a:avLst>
              <a:gd name="adj1" fmla="val 32622"/>
              <a:gd name="adj2" fmla="val 9273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HGP創英角ｺﾞｼｯｸUB" pitchFamily="50" charset="-128"/>
                <a:ea typeface="HGP創英角ｺﾞｼｯｸUB" pitchFamily="50" charset="-128"/>
              </a:rPr>
              <a:t>１．</a:t>
            </a:r>
            <a:r>
              <a:rPr lang="ja-JP" altLang="ja-JP" b="1" dirty="0" smtClean="0">
                <a:latin typeface="HGP創英角ｺﾞｼｯｸUB" pitchFamily="50" charset="-128"/>
                <a:ea typeface="HGP創英角ｺﾞｼｯｸUB" pitchFamily="50" charset="-128"/>
              </a:rPr>
              <a:t>ミニクラウドの動的サイズ変更</a:t>
            </a:r>
            <a:endParaRPr kumimoji="1" lang="ja-JP" altLang="en-US" b="1" dirty="0">
              <a:latin typeface="HGP創英角ｺﾞｼｯｸUB" pitchFamily="50" charset="-128"/>
              <a:ea typeface="HGP創英角ｺﾞｼｯｸUB" pitchFamily="50" charset="-128"/>
            </a:endParaRPr>
          </a:p>
        </p:txBody>
      </p:sp>
      <p:sp>
        <p:nvSpPr>
          <p:cNvPr id="41" name="四角形吹き出し 40"/>
          <p:cNvSpPr/>
          <p:nvPr/>
        </p:nvSpPr>
        <p:spPr>
          <a:xfrm>
            <a:off x="5868144" y="980728"/>
            <a:ext cx="2016224" cy="1008112"/>
          </a:xfrm>
          <a:prstGeom prst="wedgeRectCallout">
            <a:avLst>
              <a:gd name="adj1" fmla="val 68904"/>
              <a:gd name="adj2" fmla="val 4556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４．</a:t>
            </a:r>
            <a:r>
              <a:rPr lang="ja-JP" altLang="ja-JP" dirty="0" smtClean="0">
                <a:latin typeface="HGP創英角ｺﾞｼｯｸUB" pitchFamily="50" charset="-128"/>
                <a:ea typeface="HGP創英角ｺﾞｼｯｸUB" pitchFamily="50" charset="-128"/>
              </a:rPr>
              <a:t>アーカイブ機能利用シーン拡大</a:t>
            </a:r>
            <a:endParaRPr kumimoji="1" lang="ja-JP" altLang="en-US" b="1" dirty="0">
              <a:latin typeface="HGP創英角ｺﾞｼｯｸUB" pitchFamily="50" charset="-128"/>
              <a:ea typeface="HGP創英角ｺﾞｼｯｸUB" pitchFamily="50" charset="-128"/>
            </a:endParaRPr>
          </a:p>
        </p:txBody>
      </p:sp>
      <p:sp>
        <p:nvSpPr>
          <p:cNvPr id="42" name="四角形吹き出し 41"/>
          <p:cNvSpPr/>
          <p:nvPr/>
        </p:nvSpPr>
        <p:spPr>
          <a:xfrm>
            <a:off x="971600" y="5157192"/>
            <a:ext cx="2016224" cy="1008112"/>
          </a:xfrm>
          <a:prstGeom prst="wedgeRectCallout">
            <a:avLst>
              <a:gd name="adj1" fmla="val 36855"/>
              <a:gd name="adj2" fmla="val -8625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３．</a:t>
            </a:r>
            <a:r>
              <a:rPr lang="ja-JP" altLang="ja-JP" dirty="0" smtClean="0">
                <a:latin typeface="HGP創英角ｺﾞｼｯｸUB" pitchFamily="50" charset="-128"/>
                <a:ea typeface="HGP創英角ｺﾞｼｯｸUB" pitchFamily="50" charset="-128"/>
              </a:rPr>
              <a:t>クラウド初期化ツールの汎用化</a:t>
            </a:r>
            <a:endParaRPr kumimoji="1" lang="ja-JP" altLang="en-US" b="1" dirty="0">
              <a:latin typeface="HGP創英角ｺﾞｼｯｸUB" pitchFamily="50" charset="-128"/>
              <a:ea typeface="HGP創英角ｺﾞｼｯｸUB" pitchFamily="50" charset="-128"/>
            </a:endParaRPr>
          </a:p>
        </p:txBody>
      </p:sp>
      <p:sp>
        <p:nvSpPr>
          <p:cNvPr id="43" name="四角形吹き出し 42"/>
          <p:cNvSpPr/>
          <p:nvPr/>
        </p:nvSpPr>
        <p:spPr>
          <a:xfrm>
            <a:off x="971600" y="2780928"/>
            <a:ext cx="2016224" cy="1008112"/>
          </a:xfrm>
          <a:prstGeom prst="wedgeRectCallout">
            <a:avLst>
              <a:gd name="adj1" fmla="val -49616"/>
              <a:gd name="adj2" fmla="val -7295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ja-JP" altLang="en-US" dirty="0" smtClean="0">
                <a:latin typeface="HGP創英角ｺﾞｼｯｸUB" pitchFamily="50" charset="-128"/>
                <a:ea typeface="HGP創英角ｺﾞｼｯｸUB" pitchFamily="50" charset="-128"/>
              </a:rPr>
              <a:t>２．</a:t>
            </a:r>
            <a:r>
              <a:rPr lang="ja-JP" altLang="ja-JP" dirty="0" smtClean="0">
                <a:latin typeface="HGP創英角ｺﾞｼｯｸUB" pitchFamily="50" charset="-128"/>
                <a:ea typeface="HGP創英角ｺﾞｼｯｸUB" pitchFamily="50" charset="-128"/>
              </a:rPr>
              <a:t>ユーザ管理の</a:t>
            </a:r>
            <a:endParaRPr lang="en-US" altLang="ja-JP" dirty="0" smtClean="0">
              <a:latin typeface="HGP創英角ｺﾞｼｯｸUB" pitchFamily="50" charset="-128"/>
              <a:ea typeface="HGP創英角ｺﾞｼｯｸUB" pitchFamily="50" charset="-128"/>
            </a:endParaRPr>
          </a:p>
          <a:p>
            <a:pPr algn="ctr" fontAlgn="auto">
              <a:spcBef>
                <a:spcPts val="0"/>
              </a:spcBef>
              <a:spcAft>
                <a:spcPts val="0"/>
              </a:spcAft>
              <a:defRPr/>
            </a:pPr>
            <a:r>
              <a:rPr lang="ja-JP" altLang="ja-JP" dirty="0" smtClean="0">
                <a:latin typeface="HGP創英角ｺﾞｼｯｸUB" pitchFamily="50" charset="-128"/>
                <a:ea typeface="HGP創英角ｺﾞｼｯｸUB" pitchFamily="50" charset="-128"/>
              </a:rPr>
              <a:t>外部サービス化</a:t>
            </a:r>
            <a:endParaRPr lang="en-US" altLang="ja-JP" dirty="0" smtClean="0">
              <a:latin typeface="HGP創英角ｺﾞｼｯｸUB" pitchFamily="50" charset="-128"/>
              <a:ea typeface="HGP創英角ｺﾞｼｯｸUB" pitchFamily="50" charset="-128"/>
            </a:endParaRPr>
          </a:p>
        </p:txBody>
      </p:sp>
      <p:sp>
        <p:nvSpPr>
          <p:cNvPr id="44" name="四角形吹き出し 43"/>
          <p:cNvSpPr/>
          <p:nvPr/>
        </p:nvSpPr>
        <p:spPr>
          <a:xfrm>
            <a:off x="5940152" y="3140968"/>
            <a:ext cx="2016224" cy="1008112"/>
          </a:xfrm>
          <a:prstGeom prst="wedgeRectCallout">
            <a:avLst>
              <a:gd name="adj1" fmla="val 63461"/>
              <a:gd name="adj2" fmla="val -8504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５．</a:t>
            </a:r>
            <a:r>
              <a:rPr lang="ja-JP" altLang="ja-JP" dirty="0" smtClean="0">
                <a:latin typeface="HGP創英角ｺﾞｼｯｸUB" pitchFamily="50" charset="-128"/>
                <a:ea typeface="HGP創英角ｺﾞｼｯｸUB" pitchFamily="50" charset="-128"/>
              </a:rPr>
              <a:t>災害対応</a:t>
            </a:r>
            <a:endParaRPr kumimoji="1" lang="ja-JP" altLang="en-US" b="1" dirty="0">
              <a:latin typeface="HGP創英角ｺﾞｼｯｸUB" pitchFamily="50" charset="-128"/>
              <a:ea typeface="HGP創英角ｺﾞｼｯｸUB" pitchFamily="50" charset="-128"/>
            </a:endParaRPr>
          </a:p>
        </p:txBody>
      </p:sp>
      <p:sp>
        <p:nvSpPr>
          <p:cNvPr id="45" name="四角形吹き出し 44"/>
          <p:cNvSpPr/>
          <p:nvPr/>
        </p:nvSpPr>
        <p:spPr>
          <a:xfrm>
            <a:off x="5940152" y="5013176"/>
            <a:ext cx="2160240" cy="1008112"/>
          </a:xfrm>
          <a:prstGeom prst="wedgeRectCallout">
            <a:avLst>
              <a:gd name="adj1" fmla="val -67274"/>
              <a:gd name="adj2" fmla="val -3304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６．</a:t>
            </a:r>
            <a:r>
              <a:rPr lang="ja-JP" altLang="ja-JP" dirty="0" smtClean="0">
                <a:latin typeface="HGP創英角ｺﾞｼｯｸUB" pitchFamily="50" charset="-128"/>
                <a:ea typeface="HGP創英角ｺﾞｼｯｸUB" pitchFamily="50" charset="-128"/>
              </a:rPr>
              <a:t>クラウド間連携</a:t>
            </a:r>
            <a:endParaRPr kumimoji="1" lang="ja-JP" altLang="en-US" b="1" dirty="0">
              <a:latin typeface="HGP創英角ｺﾞｼｯｸUB" pitchFamily="50" charset="-128"/>
              <a:ea typeface="HGP創英角ｺﾞｼｯｸUB" pitchFamily="50" charset="-128"/>
            </a:endParaRPr>
          </a:p>
        </p:txBody>
      </p:sp>
      <p:sp>
        <p:nvSpPr>
          <p:cNvPr id="3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10</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20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20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20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研究クラウド </a:t>
            </a:r>
            <a:r>
              <a:rPr lang="en-US" altLang="ja-JP" sz="4800" dirty="0" err="1" smtClean="0">
                <a:latin typeface="Arial Unicode MS" pitchFamily="50" charset="-128"/>
                <a:ea typeface="Arial Unicode MS" pitchFamily="50" charset="-128"/>
                <a:cs typeface="Arial Unicode MS" pitchFamily="50" charset="-128"/>
              </a:rPr>
              <a:t>gunnii</a:t>
            </a:r>
            <a:endParaRPr lang="en-US" altLang="ja-JP" sz="4800" dirty="0" smtClean="0">
              <a:latin typeface="Arial Unicode MS" pitchFamily="50" charset="-128"/>
              <a:ea typeface="Arial Unicode MS" pitchFamily="50" charset="-128"/>
              <a:cs typeface="Arial Unicode MS" pitchFamily="50" charset="-128"/>
            </a:endParaRP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今の研究環境を簡単に拡張できるクラウド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11</a:t>
            </a:fld>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79512" y="2204864"/>
            <a:ext cx="3960440" cy="151216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・リソース共有化による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利用率向上</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・運用集中化による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効率化</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6" name="テキスト ボックス 16"/>
          <p:cNvSpPr txBox="1">
            <a:spLocks noChangeArrowheads="1"/>
          </p:cNvSpPr>
          <p:nvPr/>
        </p:nvSpPr>
        <p:spPr bwMode="auto">
          <a:xfrm>
            <a:off x="827584" y="908720"/>
            <a:ext cx="2771800"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幹部側の要求：　</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より大きな研究成果）</a:t>
            </a:r>
            <a:endParaRPr lang="ja-JP" altLang="en-US" dirty="0">
              <a:latin typeface="HGS創英角ｺﾞｼｯｸUB" pitchFamily="50" charset="-128"/>
              <a:ea typeface="HGS創英角ｺﾞｼｯｸUB" pitchFamily="50" charset="-128"/>
            </a:endParaRPr>
          </a:p>
        </p:txBody>
      </p:sp>
      <p:sp>
        <p:nvSpPr>
          <p:cNvPr id="7" name="円/楕円 6"/>
          <p:cNvSpPr/>
          <p:nvPr/>
        </p:nvSpPr>
        <p:spPr bwMode="auto">
          <a:xfrm>
            <a:off x="5004048" y="2060848"/>
            <a:ext cx="3888432"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・計算機リソースへの</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投資削減</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・大規模実験環境構築</a:t>
            </a:r>
            <a:r>
              <a:rPr lang="en-US" altLang="ja-JP" dirty="0" smtClean="0">
                <a:solidFill>
                  <a:schemeClr val="bg1"/>
                </a:solidFill>
                <a:latin typeface="HGS創英角ｺﾞｼｯｸUB" pitchFamily="50" charset="-128"/>
                <a:ea typeface="HGS創英角ｺﾞｼｯｸUB" pitchFamily="50" charset="-128"/>
              </a:rPr>
              <a:t>/</a:t>
            </a: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運用の作業軽減</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8" name="テキスト ボックス 18"/>
          <p:cNvSpPr txBox="1">
            <a:spLocks noChangeArrowheads="1"/>
          </p:cNvSpPr>
          <p:nvPr/>
        </p:nvSpPr>
        <p:spPr bwMode="auto">
          <a:xfrm>
            <a:off x="5652120" y="908720"/>
            <a:ext cx="2952328"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研究者側</a:t>
            </a:r>
            <a:r>
              <a:rPr lang="ja-JP" altLang="en-US" dirty="0">
                <a:latin typeface="HGS創英角ｺﾞｼｯｸUB" pitchFamily="50" charset="-128"/>
                <a:ea typeface="HGS創英角ｺﾞｼｯｸUB" pitchFamily="50" charset="-128"/>
              </a:rPr>
              <a:t>の</a:t>
            </a:r>
            <a:r>
              <a:rPr lang="ja-JP" altLang="en-US" dirty="0" smtClean="0">
                <a:latin typeface="HGS創英角ｺﾞｼｯｸUB" pitchFamily="50" charset="-128"/>
                <a:ea typeface="HGS創英角ｺﾞｼｯｸUB" pitchFamily="50" charset="-128"/>
              </a:rPr>
              <a:t>要求：</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ja-JP" altLang="en-US" dirty="0" smtClean="0">
                <a:latin typeface="HGS創英角ｺﾞｼｯｸUB" pitchFamily="50" charset="-128"/>
                <a:ea typeface="HGS創英角ｺﾞｼｯｸUB" pitchFamily="50" charset="-128"/>
              </a:rPr>
              <a:t>（安くて早くて簡単）　</a:t>
            </a:r>
            <a:endParaRPr lang="ja-JP" altLang="en-US" dirty="0">
              <a:latin typeface="HGS創英角ｺﾞｼｯｸUB" pitchFamily="50" charset="-128"/>
              <a:ea typeface="HGS創英角ｺﾞｼｯｸUB" pitchFamily="50" charset="-128"/>
            </a:endParaRPr>
          </a:p>
        </p:txBody>
      </p:sp>
      <p:sp>
        <p:nvSpPr>
          <p:cNvPr id="9" name="角丸四角形 8"/>
          <p:cNvSpPr/>
          <p:nvPr/>
        </p:nvSpPr>
        <p:spPr>
          <a:xfrm>
            <a:off x="2123728" y="5085184"/>
            <a:ext cx="5184576" cy="1179512"/>
          </a:xfrm>
          <a:prstGeom prst="roundRect">
            <a:avLst>
              <a:gd name="adj" fmla="val 1213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latin typeface="HGS創英角ｺﾞｼｯｸUB" pitchFamily="50" charset="-128"/>
                <a:ea typeface="HGS創英角ｺﾞｼｯｸUB" pitchFamily="50" charset="-128"/>
              </a:rPr>
              <a:t>・物理マシン相当の安定的性能確保</a:t>
            </a:r>
            <a:endParaRPr lang="en-US" altLang="ja-JP" sz="2400" dirty="0" smtClean="0">
              <a:latin typeface="HGS創英角ｺﾞｼｯｸUB" pitchFamily="50" charset="-128"/>
              <a:ea typeface="HGS創英角ｺﾞｼｯｸUB" pitchFamily="50" charset="-128"/>
            </a:endParaRPr>
          </a:p>
          <a:p>
            <a:r>
              <a:rPr lang="ja-JP" altLang="en-US" sz="2400" dirty="0" smtClean="0">
                <a:latin typeface="HGS創英角ｺﾞｼｯｸUB" pitchFamily="50" charset="-128"/>
                <a:ea typeface="HGS創英角ｺﾞｼｯｸUB" pitchFamily="50" charset="-128"/>
              </a:rPr>
              <a:t>・既存計算機リソースとの融合</a:t>
            </a:r>
            <a:endParaRPr lang="en-US" altLang="ja-JP" sz="2400" dirty="0" smtClean="0">
              <a:latin typeface="HGS創英角ｺﾞｼｯｸUB" pitchFamily="50" charset="-128"/>
              <a:ea typeface="HGS創英角ｺﾞｼｯｸUB" pitchFamily="50" charset="-128"/>
            </a:endParaRPr>
          </a:p>
        </p:txBody>
      </p:sp>
      <p:sp>
        <p:nvSpPr>
          <p:cNvPr id="10" name="タイトル 1"/>
          <p:cNvSpPr txBox="1">
            <a:spLocks/>
          </p:cNvSpPr>
          <p:nvPr/>
        </p:nvSpPr>
        <p:spPr>
          <a:xfrm>
            <a:off x="683568" y="3789040"/>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クラウドの導入により</a:t>
            </a:r>
            <a:r>
              <a:rPr lang="ja-JP" altLang="en-US" sz="3600" dirty="0" smtClean="0">
                <a:latin typeface="HGS創英角ｺﾞｼｯｸUB" pitchFamily="50" charset="-128"/>
                <a:ea typeface="HGS創英角ｺﾞｼｯｸUB" pitchFamily="50" charset="-128"/>
                <a:cs typeface="+mj-cs"/>
              </a:rPr>
              <a:t>一挙</a:t>
            </a: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解決？</a:t>
            </a:r>
            <a:endParaRPr kumimoji="1" lang="en-US" altLang="ja-JP"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11" name="テキスト ボックス 18"/>
          <p:cNvSpPr txBox="1">
            <a:spLocks noChangeArrowheads="1"/>
          </p:cNvSpPr>
          <p:nvPr/>
        </p:nvSpPr>
        <p:spPr bwMode="auto">
          <a:xfrm>
            <a:off x="2411760" y="4509120"/>
            <a:ext cx="5184576" cy="523220"/>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いいえ、以下のような </a:t>
            </a:r>
            <a:r>
              <a:rPr lang="ja-JP" altLang="en-US" sz="2800" dirty="0" smtClean="0">
                <a:latin typeface="HGS創英角ｺﾞｼｯｸUB" pitchFamily="50" charset="-128"/>
                <a:ea typeface="HGS創英角ｺﾞｼｯｸUB" pitchFamily="50" charset="-128"/>
              </a:rPr>
              <a:t>課題 </a:t>
            </a:r>
            <a:r>
              <a:rPr lang="ja-JP" altLang="en-US" dirty="0" smtClean="0">
                <a:latin typeface="HGS創英角ｺﾞｼｯｸUB" pitchFamily="50" charset="-128"/>
                <a:ea typeface="HGS創英角ｺﾞｼｯｸUB" pitchFamily="50" charset="-128"/>
              </a:rPr>
              <a:t>があります。　</a:t>
            </a:r>
            <a:endParaRPr lang="ja-JP" altLang="en-US" dirty="0">
              <a:latin typeface="HGS創英角ｺﾞｼｯｸUB" pitchFamily="50" charset="-128"/>
              <a:ea typeface="HGS創英角ｺﾞｼｯｸUB" pitchFamily="50" charset="-128"/>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研究クラウド構築の背景</a:t>
            </a:r>
          </a:p>
        </p:txBody>
      </p:sp>
      <p:sp>
        <p:nvSpPr>
          <p:cNvPr id="1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12</a:t>
            </a:fld>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研究環境構築ソリューションの現状</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仮想マシンクラスタ提供 </a:t>
            </a:r>
            <a:r>
              <a:rPr lang="en-US" altLang="ja-JP" sz="2400" b="1" dirty="0" smtClean="0">
                <a:latin typeface="HGS創英角ｺﾞｼｯｸUB" pitchFamily="50" charset="-128"/>
                <a:ea typeface="HGS創英角ｺﾞｼｯｸUB" pitchFamily="50" charset="-128"/>
              </a:rPr>
              <a:t>by</a:t>
            </a:r>
            <a:r>
              <a:rPr lang="ja-JP" altLang="en-US" sz="2400" b="1" dirty="0" smtClean="0">
                <a:latin typeface="HGS創英角ｺﾞｼｯｸUB" pitchFamily="50" charset="-128"/>
                <a:ea typeface="HGS創英角ｺﾞｼｯｸUB" pitchFamily="50" charset="-128"/>
              </a:rPr>
              <a:t> </a:t>
            </a:r>
            <a:r>
              <a:rPr lang="en-US" altLang="ja-JP" sz="2400" b="1" dirty="0" err="1" smtClean="0">
                <a:latin typeface="HGS創英角ｺﾞｼｯｸUB" pitchFamily="50" charset="-128"/>
                <a:ea typeface="HGS創英角ｺﾞｼｯｸUB" pitchFamily="50" charset="-128"/>
              </a:rPr>
              <a:t>IaaS</a:t>
            </a:r>
            <a:endParaRPr lang="ja-JP" altLang="en-US" sz="2400" b="1" dirty="0">
              <a:latin typeface="HGS創英角ｺﾞｼｯｸUB" pitchFamily="50" charset="-128"/>
              <a:ea typeface="HGS創英角ｺﾞｼｯｸUB" pitchFamily="50" charset="-128"/>
            </a:endParaRPr>
          </a:p>
        </p:txBody>
      </p:sp>
      <p:grpSp>
        <p:nvGrpSpPr>
          <p:cNvPr id="4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物理マシンクラスタ提供 </a:t>
            </a:r>
            <a:r>
              <a:rPr lang="en-US" altLang="ja-JP" sz="2400" b="1" dirty="0" smtClean="0">
                <a:latin typeface="HGS創英角ｺﾞｼｯｸUB" pitchFamily="50" charset="-128"/>
                <a:ea typeface="HGS創英角ｺﾞｼｯｸUB" pitchFamily="50" charset="-128"/>
              </a:rPr>
              <a:t>by hands</a:t>
            </a:r>
            <a:endParaRPr lang="ja-JP" altLang="en-US" sz="2400" b="1" dirty="0">
              <a:latin typeface="HGS創英角ｺﾞｼｯｸUB" pitchFamily="50" charset="-128"/>
              <a:ea typeface="HGS創英角ｺﾞｼｯｸUB" pitchFamily="50" charset="-128"/>
            </a:endParaRPr>
          </a:p>
        </p:txBody>
      </p:sp>
      <p:grpSp>
        <p:nvGrpSpPr>
          <p:cNvPr id="4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660232" y="3573016"/>
            <a:ext cx="2308645" cy="369332"/>
          </a:xfrm>
          <a:prstGeom prst="rect">
            <a:avLst/>
          </a:prstGeom>
        </p:spPr>
        <p:txBody>
          <a:bodyPr wrap="none">
            <a:spAutoFit/>
          </a:bodyPr>
          <a:lstStyle/>
          <a:p>
            <a:pPr algn="ctr" fontAlgn="auto">
              <a:spcBef>
                <a:spcPts val="0"/>
              </a:spcBef>
              <a:spcAft>
                <a:spcPts val="0"/>
              </a:spcAft>
              <a:defRPr/>
            </a:pPr>
            <a:r>
              <a:rPr lang="ja-JP" altLang="en-US" dirty="0" smtClean="0">
                <a:latin typeface="HGS創英角ｺﾞｼｯｸUB" pitchFamily="50" charset="-128"/>
                <a:ea typeface="HGS創英角ｺﾞｼｯｸUB" pitchFamily="50" charset="-128"/>
              </a:rPr>
              <a:t>（</a:t>
            </a:r>
            <a:r>
              <a:rPr lang="en-US" altLang="ja-JP" dirty="0" smtClean="0">
                <a:latin typeface="HGS創英角ｺﾞｼｯｸUB" pitchFamily="50" charset="-128"/>
                <a:ea typeface="HGS創英角ｺﾞｼｯｸUB" pitchFamily="50" charset="-128"/>
              </a:rPr>
              <a:t>VM</a:t>
            </a:r>
            <a:r>
              <a:rPr lang="ja-JP" altLang="en-US" dirty="0" smtClean="0">
                <a:latin typeface="HGS創英角ｺﾞｼｯｸUB" pitchFamily="50" charset="-128"/>
                <a:ea typeface="HGS創英角ｺﾞｼｯｸUB" pitchFamily="50" charset="-128"/>
              </a:rPr>
              <a:t> </a:t>
            </a:r>
            <a:r>
              <a:rPr lang="en-US" altLang="ja-JP" dirty="0" smtClean="0">
                <a:latin typeface="HGS創英角ｺﾞｼｯｸUB" pitchFamily="50" charset="-128"/>
                <a:ea typeface="HGS創英角ｺﾞｼｯｸUB" pitchFamily="50" charset="-128"/>
              </a:rPr>
              <a:t>: </a:t>
            </a:r>
            <a:r>
              <a:rPr lang="ja-JP" altLang="en-US" dirty="0" smtClean="0">
                <a:latin typeface="HGS創英角ｺﾞｼｯｸUB" pitchFamily="50" charset="-128"/>
                <a:ea typeface="HGS創英角ｺﾞｼｯｸUB" pitchFamily="50" charset="-128"/>
              </a:rPr>
              <a:t>仮想マシン）</a:t>
            </a:r>
            <a:endParaRPr lang="ja-JP" altLang="en-US" dirty="0">
              <a:latin typeface="HGS創英角ｺﾞｼｯｸUB" pitchFamily="50" charset="-128"/>
              <a:ea typeface="HGS創英角ｺﾞｼｯｸUB" pitchFamily="50" charset="-128"/>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-A</a:t>
            </a:r>
            <a:endParaRPr lang="ja-JP" altLang="en-US" b="1" dirty="0">
              <a:latin typeface="HGS創英角ｺﾞｼｯｸUB" pitchFamily="50" charset="-128"/>
              <a:ea typeface="HGS創英角ｺﾞｼｯｸUB" pitchFamily="50" charset="-128"/>
            </a:endParaRPr>
          </a:p>
        </p:txBody>
      </p:sp>
      <p:sp>
        <p:nvSpPr>
          <p:cNvPr id="75" name="テキスト ボックス 74"/>
          <p:cNvSpPr txBox="1"/>
          <p:nvPr/>
        </p:nvSpPr>
        <p:spPr>
          <a:xfrm>
            <a:off x="3203848" y="1916832"/>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-B</a:t>
            </a:r>
            <a:endParaRPr lang="ja-JP" altLang="en-US" b="1" dirty="0">
              <a:latin typeface="HGS創英角ｺﾞｼｯｸUB" pitchFamily="50" charset="-128"/>
              <a:ea typeface="HGS創英角ｺﾞｼｯｸUB" pitchFamily="50" charset="-128"/>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-C</a:t>
            </a:r>
            <a:endParaRPr lang="ja-JP" altLang="en-US" b="1" dirty="0">
              <a:latin typeface="HGS創英角ｺﾞｼｯｸUB" pitchFamily="50" charset="-128"/>
              <a:ea typeface="HGS創英角ｺﾞｼｯｸUB" pitchFamily="50" charset="-128"/>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-A</a:t>
            </a:r>
            <a:endParaRPr lang="ja-JP" altLang="en-US" sz="1400" b="1" dirty="0">
              <a:latin typeface="HGS創英角ｺﾞｼｯｸUB" pitchFamily="50" charset="-128"/>
              <a:ea typeface="HGS創英角ｺﾞｼｯｸUB" pitchFamily="50" charset="-128"/>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-B</a:t>
            </a:r>
            <a:endParaRPr lang="ja-JP" altLang="en-US" sz="1400" b="1" dirty="0">
              <a:latin typeface="HGS創英角ｺﾞｼｯｸUB" pitchFamily="50" charset="-128"/>
              <a:ea typeface="HGS創英角ｺﾞｼｯｸUB" pitchFamily="50" charset="-128"/>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-C</a:t>
            </a:r>
            <a:endParaRPr lang="ja-JP" altLang="en-US" sz="1400" b="1" dirty="0">
              <a:latin typeface="HGS創英角ｺﾞｼｯｸUB" pitchFamily="50" charset="-128"/>
              <a:ea typeface="HGS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13</a:t>
            </a:fld>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076056"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712968"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a:t>
            </a:r>
            <a:r>
              <a:rPr lang="ja-JP" altLang="en-US" sz="4000" dirty="0" smtClean="0">
                <a:latin typeface="HGP創英角ｺﾞｼｯｸUB" pitchFamily="50" charset="-128"/>
                <a:ea typeface="HGP創英角ｺﾞｼｯｸUB" pitchFamily="50" charset="-128"/>
              </a:rPr>
              <a:t>の課題</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25976"/>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25976"/>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25976"/>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21288"/>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13207"/>
            <a:ext cx="712787" cy="571500"/>
          </a:xfrm>
          <a:prstGeom prst="rect">
            <a:avLst/>
          </a:prstGeom>
          <a:noFill/>
          <a:ln w="9525" algn="ctr">
            <a:noFill/>
            <a:miter lim="800000"/>
            <a:headEnd/>
            <a:tailEnd/>
          </a:ln>
        </p:spPr>
      </p:pic>
      <p:sp>
        <p:nvSpPr>
          <p:cNvPr id="10" name="円柱 9"/>
          <p:cNvSpPr/>
          <p:nvPr/>
        </p:nvSpPr>
        <p:spPr>
          <a:xfrm>
            <a:off x="673399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870295"/>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33164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197971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27784"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grpSp>
        <p:nvGrpSpPr>
          <p:cNvPr id="4" name="グループ化 43"/>
          <p:cNvGrpSpPr/>
          <p:nvPr/>
        </p:nvGrpSpPr>
        <p:grpSpPr>
          <a:xfrm>
            <a:off x="307604" y="1556792"/>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05841"/>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05841"/>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05841"/>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373216"/>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373216"/>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373216"/>
            <a:ext cx="428625" cy="595312"/>
          </a:xfrm>
          <a:prstGeom prst="rect">
            <a:avLst/>
          </a:prstGeom>
          <a:noFill/>
          <a:ln w="9525">
            <a:noFill/>
            <a:miter lim="800000"/>
            <a:headEnd/>
            <a:tailEnd/>
          </a:ln>
        </p:spPr>
      </p:pic>
      <p:sp>
        <p:nvSpPr>
          <p:cNvPr id="35" name="正方形/長方形 34"/>
          <p:cNvSpPr/>
          <p:nvPr/>
        </p:nvSpPr>
        <p:spPr>
          <a:xfrm>
            <a:off x="36358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28396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493204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594015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58822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2362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445224"/>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17232"/>
            <a:ext cx="712787" cy="571500"/>
          </a:xfrm>
          <a:prstGeom prst="rect">
            <a:avLst/>
          </a:prstGeom>
          <a:noFill/>
          <a:ln w="9525" algn="ctr">
            <a:noFill/>
            <a:miter lim="800000"/>
            <a:headEnd/>
            <a:tailEnd/>
          </a:ln>
        </p:spPr>
      </p:pic>
      <p:grpSp>
        <p:nvGrpSpPr>
          <p:cNvPr id="16"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21288"/>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16216"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573016"/>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四角形吹き出し 68"/>
          <p:cNvSpPr/>
          <p:nvPr/>
        </p:nvSpPr>
        <p:spPr>
          <a:xfrm>
            <a:off x="1835696" y="980728"/>
            <a:ext cx="2520280" cy="864096"/>
          </a:xfrm>
          <a:prstGeom prst="wedgeRectCallout">
            <a:avLst>
              <a:gd name="adj1" fmla="val 50763"/>
              <a:gd name="adj2" fmla="val 84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70" name="四角形吹き出し 69"/>
          <p:cNvSpPr/>
          <p:nvPr/>
        </p:nvSpPr>
        <p:spPr>
          <a:xfrm>
            <a:off x="4932040" y="980728"/>
            <a:ext cx="2520280" cy="864096"/>
          </a:xfrm>
          <a:prstGeom prst="wedgeRectCallout">
            <a:avLst>
              <a:gd name="adj1" fmla="val -65822"/>
              <a:gd name="adj2" fmla="val 81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71" name="四角形吹き出し 70"/>
          <p:cNvSpPr/>
          <p:nvPr/>
        </p:nvSpPr>
        <p:spPr>
          <a:xfrm>
            <a:off x="1763688" y="2348880"/>
            <a:ext cx="2520280" cy="864096"/>
          </a:xfrm>
          <a:prstGeom prst="wedgeRectCallout">
            <a:avLst>
              <a:gd name="adj1" fmla="val 53182"/>
              <a:gd name="adj2" fmla="val -62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72" name="四角形吹き出し 71"/>
          <p:cNvSpPr/>
          <p:nvPr/>
        </p:nvSpPr>
        <p:spPr>
          <a:xfrm>
            <a:off x="4932040" y="2276872"/>
            <a:ext cx="2520280" cy="864096"/>
          </a:xfrm>
          <a:prstGeom prst="wedgeRectCallout">
            <a:avLst>
              <a:gd name="adj1" fmla="val -65339"/>
              <a:gd name="adj2" fmla="val -5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73" name="四角形吹き出し 72"/>
          <p:cNvSpPr/>
          <p:nvPr/>
        </p:nvSpPr>
        <p:spPr>
          <a:xfrm>
            <a:off x="1763688" y="3645024"/>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74" name="四角形吹き出し 73"/>
          <p:cNvSpPr/>
          <p:nvPr/>
        </p:nvSpPr>
        <p:spPr>
          <a:xfrm>
            <a:off x="5004048" y="3645024"/>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リソースとの融合　</a:t>
            </a:r>
            <a:endParaRPr kumimoji="1" lang="ja-JP" altLang="en-US" b="1" dirty="0">
              <a:latin typeface="HGP創英角ｺﾞｼｯｸUB" pitchFamily="50" charset="-128"/>
              <a:ea typeface="HGP創英角ｺﾞｼｯｸUB" pitchFamily="50" charset="-128"/>
            </a:endParaRPr>
          </a:p>
        </p:txBody>
      </p:sp>
      <p:sp>
        <p:nvSpPr>
          <p:cNvPr id="75"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14</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0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20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20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20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3">
                    <a:lumMod val="50000"/>
                  </a:schemeClr>
                </a:solidFill>
                <a:latin typeface="HGP創英角ｺﾞｼｯｸUB" pitchFamily="50" charset="-128"/>
                <a:ea typeface="HGP創英角ｺﾞｼｯｸUB" pitchFamily="50" charset="-128"/>
              </a:rPr>
              <a:t>導入</a:t>
            </a:r>
            <a:endParaRPr kumimoji="1" lang="ja-JP" altLang="en-US" sz="4000" dirty="0">
              <a:solidFill>
                <a:schemeClr val="accent3">
                  <a:lumMod val="50000"/>
                </a:schemeClr>
              </a:solidFill>
              <a:latin typeface="HGP創英角ｺﾞｼｯｸUB" pitchFamily="50" charset="-128"/>
              <a:ea typeface="HGP創英角ｺﾞｼｯｸUB" pitchFamily="50" charset="-128"/>
            </a:endParaRPr>
          </a:p>
        </p:txBody>
      </p:sp>
      <p:grpSp>
        <p:nvGrpSpPr>
          <p:cNvPr id="135" name="グループ化 134"/>
          <p:cNvGrpSpPr/>
          <p:nvPr/>
        </p:nvGrpSpPr>
        <p:grpSpPr>
          <a:xfrm>
            <a:off x="1736018" y="1484784"/>
            <a:ext cx="6004334" cy="4515018"/>
            <a:chOff x="1259632" y="1052736"/>
            <a:chExt cx="6985272" cy="5252644"/>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HGP創英角ｺﾞｼｯｸUB" pitchFamily="50" charset="-128"/>
                  <a:ea typeface="HGP創英角ｺﾞｼｯｸUB" pitchFamily="50" charset="-128"/>
                </a:rPr>
                <a:t>Cluster as a Service (</a:t>
              </a:r>
              <a:r>
                <a:rPr lang="en-US" altLang="ja-JP" sz="1600" dirty="0" err="1" smtClean="0">
                  <a:latin typeface="HGP創英角ｺﾞｼｯｸUB" pitchFamily="50" charset="-128"/>
                  <a:ea typeface="HGP創英角ｺﾞｼｯｸUB" pitchFamily="50" charset="-128"/>
                </a:rPr>
                <a:t>CaaS</a:t>
              </a:r>
              <a:r>
                <a:rPr lang="en-US" altLang="ja-JP" sz="1600" dirty="0" smtClean="0">
                  <a:latin typeface="HGP創英角ｺﾞｼｯｸUB" pitchFamily="50" charset="-128"/>
                  <a:ea typeface="HGP創英角ｺﾞｼｯｸUB" pitchFamily="50" charset="-128"/>
                </a:rPr>
                <a:t>)</a:t>
              </a:r>
              <a:endParaRPr lang="ja-JP" altLang="en-US" sz="1600"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553668" y="5911516"/>
              <a:ext cx="1960371" cy="393864"/>
            </a:xfrm>
            <a:prstGeom prst="rect">
              <a:avLst/>
            </a:prstGeom>
            <a:noFill/>
          </p:spPr>
          <p:txBody>
            <a:bodyPr wrap="none" rtlCol="0">
              <a:spAutoFit/>
            </a:bodyPr>
            <a:lstStyle/>
            <a:p>
              <a:r>
                <a:rPr lang="ja-JP" altLang="en-US" sz="1600"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sz="1600"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7"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A</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B</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 C</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28" name="テキスト ボックス 127"/>
            <p:cNvSpPr txBox="1"/>
            <p:nvPr/>
          </p:nvSpPr>
          <p:spPr>
            <a:xfrm>
              <a:off x="1835696" y="2636912"/>
              <a:ext cx="1224136"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貸出</a:t>
              </a:r>
              <a:endParaRPr lang="ja-JP" altLang="en-US"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5"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返却</a:t>
              </a:r>
              <a:endParaRPr lang="ja-JP" altLang="en-US" b="1" dirty="0">
                <a:latin typeface="HGS創英角ｺﾞｼｯｸUB" pitchFamily="50" charset="-128"/>
                <a:ea typeface="HGS創英角ｺﾞｼｯｸUB" pitchFamily="50" charset="-128"/>
              </a:endParaRPr>
            </a:p>
          </p:txBody>
        </p:sp>
      </p:grpSp>
      <p:sp>
        <p:nvSpPr>
          <p:cNvPr id="134" name="四角形吹き出し 133"/>
          <p:cNvSpPr/>
          <p:nvPr/>
        </p:nvSpPr>
        <p:spPr>
          <a:xfrm>
            <a:off x="179512" y="1772816"/>
            <a:ext cx="2016224" cy="864096"/>
          </a:xfrm>
          <a:prstGeom prst="wedgeRectCallout">
            <a:avLst>
              <a:gd name="adj1" fmla="val 48877"/>
              <a:gd name="adj2" fmla="val 10966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1.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構成設定機能　</a:t>
            </a:r>
            <a:endParaRPr kumimoji="1" lang="ja-JP" altLang="en-US" sz="1600" b="1" dirty="0">
              <a:latin typeface="HGP創英角ｺﾞｼｯｸUB" pitchFamily="50" charset="-128"/>
              <a:ea typeface="HGP創英角ｺﾞｼｯｸUB" pitchFamily="50" charset="-128"/>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HGS創英角ｺﾞｼｯｸUB" pitchFamily="50" charset="-128"/>
                <a:ea typeface="HGS創英角ｺﾞｼｯｸUB" pitchFamily="50" charset="-128"/>
              </a:rPr>
              <a:t>3. </a:t>
            </a:r>
            <a:r>
              <a:rPr lang="ja-JP" altLang="en-US" sz="1600" dirty="0" smtClean="0">
                <a:latin typeface="HGS創英角ｺﾞｼｯｸUB" pitchFamily="50" charset="-128"/>
                <a:ea typeface="HGS創英角ｺﾞｼｯｸUB" pitchFamily="50" charset="-128"/>
              </a:rPr>
              <a:t>クラスタ</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構築機能</a:t>
            </a:r>
            <a:r>
              <a:rPr lang="en-US" altLang="ja-JP" sz="1600" dirty="0" smtClean="0">
                <a:latin typeface="HGS創英角ｺﾞｼｯｸUB" pitchFamily="50" charset="-128"/>
                <a:ea typeface="HGS創英角ｺﾞｼｯｸUB" pitchFamily="50" charset="-128"/>
              </a:rPr>
              <a:t> </a:t>
            </a:r>
            <a:r>
              <a:rPr lang="ja-JP" altLang="en-US" sz="1600" dirty="0" smtClean="0">
                <a:latin typeface="HGS創英角ｺﾞｼｯｸUB" pitchFamily="50" charset="-128"/>
                <a:ea typeface="HGS創英角ｺﾞｼｯｸUB" pitchFamily="50" charset="-128"/>
              </a:rPr>
              <a:t>　</a:t>
            </a:r>
            <a:endParaRPr kumimoji="1" lang="ja-JP" altLang="en-US" sz="1600" b="1" dirty="0">
              <a:latin typeface="HGP創英角ｺﾞｼｯｸUB" pitchFamily="50" charset="-128"/>
              <a:ea typeface="HGP創英角ｺﾞｼｯｸUB" pitchFamily="50" charset="-128"/>
            </a:endParaRPr>
          </a:p>
        </p:txBody>
      </p:sp>
      <p:sp>
        <p:nvSpPr>
          <p:cNvPr id="137" name="四角形吹き出し 136"/>
          <p:cNvSpPr/>
          <p:nvPr/>
        </p:nvSpPr>
        <p:spPr>
          <a:xfrm>
            <a:off x="7020272" y="1772816"/>
            <a:ext cx="1979712" cy="864096"/>
          </a:xfrm>
          <a:prstGeom prst="wedgeRectCallout">
            <a:avLst>
              <a:gd name="adj1" fmla="val -41653"/>
              <a:gd name="adj2" fmla="val 11954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2.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インストール機能　</a:t>
            </a:r>
            <a:endParaRPr kumimoji="1" lang="ja-JP" altLang="en-US" sz="1600" b="1" dirty="0">
              <a:latin typeface="HGP創英角ｺﾞｼｯｸUB" pitchFamily="50" charset="-128"/>
              <a:ea typeface="HGP創英角ｺﾞｼｯｸUB" pitchFamily="50" charset="-128"/>
            </a:endParaRPr>
          </a:p>
        </p:txBody>
      </p:sp>
      <p:sp>
        <p:nvSpPr>
          <p:cNvPr id="139" name="四角形吹き出し 138"/>
          <p:cNvSpPr/>
          <p:nvPr/>
        </p:nvSpPr>
        <p:spPr>
          <a:xfrm>
            <a:off x="7020272" y="4005064"/>
            <a:ext cx="1979712" cy="864096"/>
          </a:xfrm>
          <a:prstGeom prst="wedgeRectCallout">
            <a:avLst>
              <a:gd name="adj1" fmla="val -38573"/>
              <a:gd name="adj2" fmla="val -9774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4. </a:t>
            </a:r>
            <a:r>
              <a:rPr lang="ja-JP" altLang="en-US" sz="1600" dirty="0" smtClean="0">
                <a:latin typeface="HGS創英角ｺﾞｼｯｸUB" pitchFamily="50" charset="-128"/>
                <a:ea typeface="HGS創英角ｺﾞｼｯｸUB" pitchFamily="50" charset="-128"/>
              </a:rPr>
              <a:t>リソース</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プール管理</a:t>
            </a:r>
            <a:endParaRPr kumimoji="1" lang="ja-JP" altLang="en-US" sz="1600" b="1" dirty="0">
              <a:latin typeface="HGP創英角ｺﾞｼｯｸUB" pitchFamily="50" charset="-128"/>
              <a:ea typeface="HGP創英角ｺﾞｼｯｸUB" pitchFamily="50" charset="-128"/>
            </a:endParaRPr>
          </a:p>
        </p:txBody>
      </p:sp>
      <p:sp>
        <p:nvSpPr>
          <p:cNvPr id="10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15</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smtClean="0">
                <a:latin typeface="HGP創英角ｺﾞｼｯｸUB" pitchFamily="50" charset="-128"/>
                <a:ea typeface="HGP創英角ｺﾞｼｯｸUB" pitchFamily="50" charset="-128"/>
              </a:rPr>
              <a:t>Cluster as a Service (</a:t>
            </a:r>
            <a:r>
              <a:rPr lang="en-US" altLang="ja-JP" dirty="0" err="1" smtClean="0">
                <a:latin typeface="HGP創英角ｺﾞｼｯｸUB" pitchFamily="50" charset="-128"/>
                <a:ea typeface="HGP創英角ｺﾞｼｯｸUB" pitchFamily="50" charset="-128"/>
              </a:rPr>
              <a:t>CaaS</a:t>
            </a:r>
            <a:r>
              <a:rPr lang="en-US" altLang="ja-JP" dirty="0" smtClean="0">
                <a:latin typeface="HGP創英角ｺﾞｼｯｸUB" pitchFamily="50" charset="-128"/>
                <a:ea typeface="HGP創英角ｺﾞｼｯｸUB" pitchFamily="50" charset="-128"/>
              </a:rPr>
              <a:t>)</a:t>
            </a:r>
            <a:endParaRPr lang="ja-JP" altLang="en-US"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779912" y="5877272"/>
            <a:ext cx="1869423" cy="369332"/>
          </a:xfrm>
          <a:prstGeom prst="rect">
            <a:avLst/>
          </a:prstGeom>
          <a:noFill/>
        </p:spPr>
        <p:txBody>
          <a:bodyPr wrap="none" rtlCol="0">
            <a:spAutoFit/>
          </a:bodyPr>
          <a:lstStyle/>
          <a:p>
            <a:r>
              <a:rPr lang="ja-JP" altLang="en-US"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4"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A</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B</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 C</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1">
                    <a:lumMod val="75000"/>
                  </a:schemeClr>
                </a:solidFill>
                <a:latin typeface="HGP創英角ｺﾞｼｯｸUB" pitchFamily="50" charset="-128"/>
                <a:ea typeface="HGP創英角ｺﾞｼｯｸUB" pitchFamily="50" charset="-128"/>
              </a:rPr>
              <a:t>導入効果</a:t>
            </a:r>
            <a:endParaRPr kumimoji="1" lang="ja-JP" altLang="en-US" sz="4000" dirty="0">
              <a:solidFill>
                <a:schemeClr val="accent1">
                  <a:lumMod val="75000"/>
                </a:schemeClr>
              </a:solidFill>
              <a:latin typeface="HGP創英角ｺﾞｼｯｸUB" pitchFamily="50" charset="-128"/>
              <a:ea typeface="HGP創英角ｺﾞｼｯｸUB" pitchFamily="50" charset="-128"/>
            </a:endParaRPr>
          </a:p>
        </p:txBody>
      </p:sp>
      <p:sp>
        <p:nvSpPr>
          <p:cNvPr id="128" name="テキスト ボックス 127"/>
          <p:cNvSpPr txBox="1"/>
          <p:nvPr/>
        </p:nvSpPr>
        <p:spPr>
          <a:xfrm>
            <a:off x="1835696" y="2636912"/>
            <a:ext cx="122413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貸出</a:t>
            </a:r>
            <a:endParaRPr lang="ja-JP" altLang="en-US" sz="2000"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返却</a:t>
            </a:r>
            <a:endParaRPr lang="ja-JP" altLang="en-US" sz="2000" b="1" dirty="0">
              <a:latin typeface="HGS創英角ｺﾞｼｯｸUB" pitchFamily="50" charset="-128"/>
              <a:ea typeface="HGS創英角ｺﾞｼｯｸUB" pitchFamily="50" charset="-128"/>
            </a:endParaRPr>
          </a:p>
        </p:txBody>
      </p:sp>
      <p:sp>
        <p:nvSpPr>
          <p:cNvPr id="107" name="正方形/長方形 10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四角形吹き出し 110"/>
          <p:cNvSpPr/>
          <p:nvPr/>
        </p:nvSpPr>
        <p:spPr>
          <a:xfrm>
            <a:off x="179512" y="5013176"/>
            <a:ext cx="2520280" cy="864096"/>
          </a:xfrm>
          <a:prstGeom prst="wedgeRectCallout">
            <a:avLst>
              <a:gd name="adj1" fmla="val 68663"/>
              <a:gd name="adj2" fmla="val -44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112" name="四角形吹き出し 111"/>
          <p:cNvSpPr/>
          <p:nvPr/>
        </p:nvSpPr>
        <p:spPr>
          <a:xfrm>
            <a:off x="6444208" y="4149080"/>
            <a:ext cx="2520280" cy="864096"/>
          </a:xfrm>
          <a:prstGeom prst="wedgeRectCallout">
            <a:avLst>
              <a:gd name="adj1" fmla="val -66306"/>
              <a:gd name="adj2" fmla="val 391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113" name="四角形吹き出し 112"/>
          <p:cNvSpPr/>
          <p:nvPr/>
        </p:nvSpPr>
        <p:spPr>
          <a:xfrm>
            <a:off x="179512" y="3933056"/>
            <a:ext cx="2520280" cy="864096"/>
          </a:xfrm>
          <a:prstGeom prst="wedgeRectCallout">
            <a:avLst>
              <a:gd name="adj1" fmla="val 63341"/>
              <a:gd name="adj2" fmla="val -1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114" name="四角形吹き出し 113"/>
          <p:cNvSpPr/>
          <p:nvPr/>
        </p:nvSpPr>
        <p:spPr>
          <a:xfrm>
            <a:off x="6372200" y="1052736"/>
            <a:ext cx="2520280" cy="864096"/>
          </a:xfrm>
          <a:prstGeom prst="wedgeRectCallout">
            <a:avLst>
              <a:gd name="adj1" fmla="val -60018"/>
              <a:gd name="adj2" fmla="val 27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115" name="四角形吹き出し 114"/>
          <p:cNvSpPr/>
          <p:nvPr/>
        </p:nvSpPr>
        <p:spPr>
          <a:xfrm>
            <a:off x="35496" y="1700808"/>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116" name="四角形吹き出し 115"/>
          <p:cNvSpPr/>
          <p:nvPr/>
        </p:nvSpPr>
        <p:spPr>
          <a:xfrm>
            <a:off x="6372200" y="2060848"/>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a:t>
            </a:r>
            <a:endParaRPr lang="en-US" altLang="ja-JP" smtClean="0">
              <a:latin typeface="HGS創英角ｺﾞｼｯｸUB" pitchFamily="50" charset="-128"/>
              <a:ea typeface="HGS創英角ｺﾞｼｯｸUB" pitchFamily="50" charset="-128"/>
            </a:endParaRPr>
          </a:p>
          <a:p>
            <a:pPr algn="ctr"/>
            <a:r>
              <a:rPr lang="ja-JP" altLang="en-US" smtClean="0">
                <a:latin typeface="HGS創英角ｺﾞｼｯｸUB" pitchFamily="50" charset="-128"/>
                <a:ea typeface="HGS創英角ｺﾞｼｯｸUB" pitchFamily="50" charset="-128"/>
              </a:rPr>
              <a:t>リソース</a:t>
            </a:r>
            <a:r>
              <a:rPr lang="ja-JP" altLang="en-US" dirty="0" smtClean="0">
                <a:latin typeface="HGS創英角ｺﾞｼｯｸUB" pitchFamily="50" charset="-128"/>
                <a:ea typeface="HGS創英角ｺﾞｼｯｸUB" pitchFamily="50" charset="-128"/>
              </a:rPr>
              <a:t>との融合　</a:t>
            </a:r>
            <a:endParaRPr kumimoji="1" lang="ja-JP" altLang="en-US" b="1" dirty="0">
              <a:latin typeface="HGP創英角ｺﾞｼｯｸUB" pitchFamily="50" charset="-128"/>
              <a:ea typeface="HGP創英角ｺﾞｼｯｸUB" pitchFamily="50" charset="-128"/>
            </a:endParaRPr>
          </a:p>
        </p:txBody>
      </p:sp>
      <p:sp>
        <p:nvSpPr>
          <p:cNvPr id="11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16</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000"/>
                                        <p:tgtEl>
                                          <p:spTgt spid="1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2000"/>
                                        <p:tgtEl>
                                          <p:spTgt spid="1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20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20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20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185050" y="188640"/>
            <a:ext cx="8707429" cy="582594"/>
          </a:xfrm>
        </p:spPr>
        <p:txBody>
          <a:bodyPr/>
          <a:lstStyle/>
          <a:p>
            <a:r>
              <a:rPr kumimoji="1" lang="en-US" altLang="ja-JP" sz="4000" dirty="0" err="1" smtClean="0">
                <a:latin typeface="HGP創英角ｺﾞｼｯｸUB" pitchFamily="50" charset="-128"/>
                <a:ea typeface="HGP創英角ｺﾞｼｯｸUB" pitchFamily="50" charset="-128"/>
                <a:cs typeface="Arial Unicode MS" pitchFamily="50" charset="-128"/>
              </a:rPr>
              <a:t>CaaS</a:t>
            </a:r>
            <a:r>
              <a:rPr kumimoji="1" lang="ja-JP" altLang="en-US" sz="4000" dirty="0" smtClean="0">
                <a:latin typeface="HGP創英角ｺﾞｼｯｸUB" pitchFamily="50" charset="-128"/>
                <a:ea typeface="HGP創英角ｺﾞｼｯｸUB" pitchFamily="50" charset="-128"/>
                <a:cs typeface="Arial Unicode MS" pitchFamily="50" charset="-128"/>
              </a:rPr>
              <a:t>の実装例　</a:t>
            </a:r>
            <a:r>
              <a:rPr kumimoji="1" lang="en-US" altLang="ja-JP" sz="4000" dirty="0" err="1" smtClean="0">
                <a:latin typeface="HGP創英角ｺﾞｼｯｸUB" pitchFamily="50" charset="-128"/>
                <a:ea typeface="HGP創英角ｺﾞｼｯｸUB" pitchFamily="50" charset="-128"/>
                <a:cs typeface="Arial Unicode MS" pitchFamily="50" charset="-128"/>
              </a:rPr>
              <a:t>dodai</a:t>
            </a:r>
            <a:endParaRPr kumimoji="1" lang="ja-JP" altLang="en-US" sz="4000" dirty="0">
              <a:latin typeface="HGP創英角ｺﾞｼｯｸUB" pitchFamily="50" charset="-128"/>
              <a:ea typeface="HGP創英角ｺﾞｼｯｸUB" pitchFamily="50" charset="-128"/>
              <a:cs typeface="Arial Unicode MS" pitchFamily="50" charset="-128"/>
            </a:endParaRPr>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750630"/>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71242"/>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63464" y="4509121"/>
            <a:ext cx="3625361" cy="6460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3466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29000"/>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97152"/>
            <a:ext cx="1248554" cy="900094"/>
          </a:xfrm>
          <a:prstGeom prst="rect">
            <a:avLst/>
          </a:prstGeom>
          <a:noFill/>
        </p:spPr>
      </p:pic>
      <p:sp>
        <p:nvSpPr>
          <p:cNvPr id="24" name="コンテンツ プレースホルダ 2"/>
          <p:cNvSpPr txBox="1">
            <a:spLocks/>
          </p:cNvSpPr>
          <p:nvPr/>
        </p:nvSpPr>
        <p:spPr bwMode="auto">
          <a:xfrm>
            <a:off x="1043119" y="3573016"/>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109588" y="486916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573016"/>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797152"/>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115616"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366686"/>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92080" y="332656"/>
            <a:ext cx="3557384" cy="369332"/>
          </a:xfrm>
          <a:prstGeom prst="rect">
            <a:avLst/>
          </a:prstGeom>
        </p:spPr>
        <p:txBody>
          <a:bodyPr wrap="none">
            <a:spAutoFit/>
          </a:bodyPr>
          <a:lstStyle/>
          <a:p>
            <a:r>
              <a:rPr lang="en-US" altLang="ja-JP" dirty="0" smtClean="0">
                <a:hlinkClick r:id="rId6"/>
              </a:rPr>
              <a:t>https://github.com/nii-cloud/dodai</a:t>
            </a:r>
            <a:endParaRPr lang="ja-JP" altLang="en-US" dirty="0"/>
          </a:p>
        </p:txBody>
      </p:sp>
      <p:sp>
        <p:nvSpPr>
          <p:cNvPr id="3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17</a:t>
            </a:fld>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170220" y="1052736"/>
            <a:ext cx="3788729" cy="5184576"/>
          </a:xfrm>
          <a:prstGeom prst="roundRect">
            <a:avLst>
              <a:gd name="adj" fmla="val 556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179512" y="188640"/>
            <a:ext cx="4248472" cy="582594"/>
          </a:xfrm>
        </p:spPr>
        <p:txBody>
          <a:bodyPr/>
          <a:lstStyle/>
          <a:p>
            <a:r>
              <a:rPr kumimoji="1" lang="en-US" altLang="ja-JP" dirty="0" err="1" smtClean="0">
                <a:latin typeface="Arial Unicode MS" pitchFamily="50" charset="-128"/>
                <a:ea typeface="Arial Unicode MS" pitchFamily="50" charset="-128"/>
                <a:cs typeface="Arial Unicode MS" pitchFamily="50" charset="-128"/>
              </a:rPr>
              <a:t>Dodai</a:t>
            </a:r>
            <a:r>
              <a:rPr kumimoji="1" lang="en-US" altLang="ja-JP" dirty="0" smtClean="0">
                <a:latin typeface="Arial Unicode MS" pitchFamily="50" charset="-128"/>
                <a:ea typeface="Arial Unicode MS" pitchFamily="50" charset="-128"/>
                <a:cs typeface="Arial Unicode MS" pitchFamily="50" charset="-128"/>
              </a:rPr>
              <a:t>-compute</a:t>
            </a:r>
            <a:endParaRPr kumimoji="1" lang="ja-JP" altLang="en-US" dirty="0">
              <a:latin typeface="Arial Unicode MS" pitchFamily="50" charset="-128"/>
              <a:ea typeface="Arial Unicode MS" pitchFamily="50" charset="-128"/>
              <a:cs typeface="Arial Unicode MS" pitchFamily="50" charset="-128"/>
            </a:endParaRPr>
          </a:p>
        </p:txBody>
      </p:sp>
      <p:pic>
        <p:nvPicPr>
          <p:cNvPr id="12" name="Picture 8" descr="MCj04289690000[1]"/>
          <p:cNvPicPr>
            <a:picLocks noChangeAspect="1" noChangeArrowheads="1"/>
          </p:cNvPicPr>
          <p:nvPr/>
        </p:nvPicPr>
        <p:blipFill>
          <a:blip r:embed="rId3" cstate="print"/>
          <a:srcRect/>
          <a:stretch>
            <a:fillRect/>
          </a:stretch>
        </p:blipFill>
        <p:spPr bwMode="auto">
          <a:xfrm>
            <a:off x="5635503" y="1916832"/>
            <a:ext cx="593485" cy="890228"/>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5776180" y="2069232"/>
            <a:ext cx="593485" cy="890228"/>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5916857" y="2221632"/>
            <a:ext cx="593485" cy="890228"/>
          </a:xfrm>
          <a:prstGeom prst="rect">
            <a:avLst/>
          </a:prstGeom>
          <a:noFill/>
          <a:ln w="9525">
            <a:noFill/>
            <a:miter lim="800000"/>
            <a:headEnd/>
            <a:tailEnd/>
          </a:ln>
        </p:spPr>
      </p:pic>
      <p:pic>
        <p:nvPicPr>
          <p:cNvPr id="20" name="Picture 8" descr="MCj04289690000[1]"/>
          <p:cNvPicPr>
            <a:picLocks noChangeAspect="1" noChangeArrowheads="1"/>
          </p:cNvPicPr>
          <p:nvPr/>
        </p:nvPicPr>
        <p:blipFill>
          <a:blip r:embed="rId3" cstate="print"/>
          <a:srcRect/>
          <a:stretch>
            <a:fillRect/>
          </a:stretch>
        </p:blipFill>
        <p:spPr bwMode="auto">
          <a:xfrm>
            <a:off x="6057534" y="2374032"/>
            <a:ext cx="593485" cy="890228"/>
          </a:xfrm>
          <a:prstGeom prst="rect">
            <a:avLst/>
          </a:prstGeom>
          <a:noFill/>
          <a:ln w="9525">
            <a:noFill/>
            <a:miter lim="800000"/>
            <a:headEnd/>
            <a:tailEnd/>
          </a:ln>
        </p:spPr>
      </p:pic>
      <p:pic>
        <p:nvPicPr>
          <p:cNvPr id="21" name="Picture 8" descr="MCj04289690000[1]"/>
          <p:cNvPicPr>
            <a:picLocks noChangeAspect="1" noChangeArrowheads="1"/>
          </p:cNvPicPr>
          <p:nvPr/>
        </p:nvPicPr>
        <p:blipFill>
          <a:blip r:embed="rId3" cstate="print">
            <a:lum bright="-36000" contrast="-42000"/>
          </a:blip>
          <a:srcRect/>
          <a:stretch>
            <a:fillRect/>
          </a:stretch>
        </p:blipFill>
        <p:spPr bwMode="auto">
          <a:xfrm>
            <a:off x="7297226" y="3089684"/>
            <a:ext cx="593485" cy="890228"/>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3" cstate="print">
            <a:lum bright="-36000" contrast="-42000"/>
          </a:blip>
          <a:srcRect/>
          <a:stretch>
            <a:fillRect/>
          </a:stretch>
        </p:blipFill>
        <p:spPr bwMode="auto">
          <a:xfrm>
            <a:off x="7437903" y="3242084"/>
            <a:ext cx="593485" cy="890228"/>
          </a:xfrm>
          <a:prstGeom prst="rect">
            <a:avLst/>
          </a:prstGeom>
          <a:noFill/>
          <a:ln w="9525">
            <a:noFill/>
            <a:miter lim="800000"/>
            <a:headEnd/>
            <a:tailEnd/>
          </a:ln>
        </p:spPr>
      </p:pic>
      <p:pic>
        <p:nvPicPr>
          <p:cNvPr id="23" name="Picture 8" descr="MCj04289690000[1]"/>
          <p:cNvPicPr>
            <a:picLocks noChangeAspect="1" noChangeArrowheads="1"/>
          </p:cNvPicPr>
          <p:nvPr/>
        </p:nvPicPr>
        <p:blipFill>
          <a:blip r:embed="rId3" cstate="print">
            <a:lum bright="-36000" contrast="-42000"/>
          </a:blip>
          <a:srcRect/>
          <a:stretch>
            <a:fillRect/>
          </a:stretch>
        </p:blipFill>
        <p:spPr bwMode="auto">
          <a:xfrm>
            <a:off x="7578580" y="3394484"/>
            <a:ext cx="593485" cy="890228"/>
          </a:xfrm>
          <a:prstGeom prst="rect">
            <a:avLst/>
          </a:prstGeom>
          <a:noFill/>
          <a:ln w="9525">
            <a:noFill/>
            <a:miter lim="800000"/>
            <a:headEnd/>
            <a:tailEnd/>
          </a:ln>
        </p:spPr>
      </p:pic>
      <p:pic>
        <p:nvPicPr>
          <p:cNvPr id="24" name="Picture 8" descr="MCj04289690000[1]"/>
          <p:cNvPicPr>
            <a:picLocks noChangeAspect="1" noChangeArrowheads="1"/>
          </p:cNvPicPr>
          <p:nvPr/>
        </p:nvPicPr>
        <p:blipFill>
          <a:blip r:embed="rId3" cstate="print">
            <a:lum bright="-36000" contrast="-42000"/>
          </a:blip>
          <a:srcRect/>
          <a:stretch>
            <a:fillRect/>
          </a:stretch>
        </p:blipFill>
        <p:spPr bwMode="auto">
          <a:xfrm>
            <a:off x="7719257" y="3546884"/>
            <a:ext cx="593485" cy="890228"/>
          </a:xfrm>
          <a:prstGeom prst="rect">
            <a:avLst/>
          </a:prstGeom>
          <a:noFill/>
          <a:ln w="9525">
            <a:noFill/>
            <a:miter lim="800000"/>
            <a:headEnd/>
            <a:tailEnd/>
          </a:ln>
        </p:spPr>
      </p:pic>
      <p:sp>
        <p:nvSpPr>
          <p:cNvPr id="30" name="テキスト ボックス 29"/>
          <p:cNvSpPr txBox="1"/>
          <p:nvPr/>
        </p:nvSpPr>
        <p:spPr>
          <a:xfrm>
            <a:off x="6499599" y="5805264"/>
            <a:ext cx="1582484" cy="369332"/>
          </a:xfrm>
          <a:prstGeom prst="rect">
            <a:avLst/>
          </a:prstGeom>
          <a:noFill/>
        </p:spPr>
        <p:txBody>
          <a:bodyPr wrap="none" rtlCol="0">
            <a:spAutoFit/>
          </a:bodyPr>
          <a:lstStyle/>
          <a:p>
            <a:r>
              <a:rPr kumimoji="1" lang="en-US" altLang="ja-JP" dirty="0" smtClean="0"/>
              <a:t>Machine Pool</a:t>
            </a:r>
            <a:endParaRPr kumimoji="1" lang="ja-JP" altLang="en-US" dirty="0"/>
          </a:p>
        </p:txBody>
      </p:sp>
      <p:pic>
        <p:nvPicPr>
          <p:cNvPr id="31" name="Picture 8" descr="MCj04289690000[1]"/>
          <p:cNvPicPr>
            <a:picLocks noChangeAspect="1" noChangeArrowheads="1"/>
          </p:cNvPicPr>
          <p:nvPr/>
        </p:nvPicPr>
        <p:blipFill>
          <a:blip r:embed="rId3" cstate="print">
            <a:lum bright="-26000" contrast="-3000"/>
          </a:blip>
          <a:srcRect/>
          <a:stretch>
            <a:fillRect/>
          </a:stretch>
        </p:blipFill>
        <p:spPr bwMode="auto">
          <a:xfrm>
            <a:off x="5701972" y="4221088"/>
            <a:ext cx="593485" cy="890228"/>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lum bright="-26000" contrast="-3000"/>
          </a:blip>
          <a:srcRect/>
          <a:stretch>
            <a:fillRect/>
          </a:stretch>
        </p:blipFill>
        <p:spPr bwMode="auto">
          <a:xfrm>
            <a:off x="5842649" y="4373488"/>
            <a:ext cx="593485" cy="890228"/>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lum bright="-26000" contrast="-3000"/>
          </a:blip>
          <a:srcRect/>
          <a:stretch>
            <a:fillRect/>
          </a:stretch>
        </p:blipFill>
        <p:spPr bwMode="auto">
          <a:xfrm>
            <a:off x="5983326" y="4525888"/>
            <a:ext cx="593485" cy="890228"/>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lum bright="-26000" contrast="-3000"/>
          </a:blip>
          <a:srcRect/>
          <a:stretch>
            <a:fillRect/>
          </a:stretch>
        </p:blipFill>
        <p:spPr bwMode="auto">
          <a:xfrm>
            <a:off x="6124002" y="4678288"/>
            <a:ext cx="593485" cy="890228"/>
          </a:xfrm>
          <a:prstGeom prst="rect">
            <a:avLst/>
          </a:prstGeom>
          <a:noFill/>
          <a:ln w="9525">
            <a:noFill/>
            <a:miter lim="800000"/>
            <a:headEnd/>
            <a:tailEnd/>
          </a:ln>
        </p:spPr>
      </p:pic>
      <p:cxnSp>
        <p:nvCxnSpPr>
          <p:cNvPr id="36" name="直線コネクタ 35"/>
          <p:cNvCxnSpPr/>
          <p:nvPr/>
        </p:nvCxnSpPr>
        <p:spPr>
          <a:xfrm>
            <a:off x="4239655" y="1052736"/>
            <a:ext cx="66469"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8" descr="MCj04289690000[1]"/>
          <p:cNvPicPr>
            <a:picLocks noChangeAspect="1" noChangeArrowheads="1"/>
          </p:cNvPicPr>
          <p:nvPr/>
        </p:nvPicPr>
        <p:blipFill>
          <a:blip r:embed="rId3" cstate="print"/>
          <a:srcRect/>
          <a:stretch>
            <a:fillRect/>
          </a:stretch>
        </p:blipFill>
        <p:spPr bwMode="auto">
          <a:xfrm>
            <a:off x="1049147" y="1628800"/>
            <a:ext cx="593485" cy="890228"/>
          </a:xfrm>
          <a:prstGeom prst="rect">
            <a:avLst/>
          </a:prstGeom>
          <a:noFill/>
          <a:ln w="9525">
            <a:noFill/>
            <a:miter lim="800000"/>
            <a:headEnd/>
            <a:tailEnd/>
          </a:ln>
        </p:spPr>
      </p:pic>
      <p:sp>
        <p:nvSpPr>
          <p:cNvPr id="39" name="テキスト ボックス 38"/>
          <p:cNvSpPr txBox="1"/>
          <p:nvPr/>
        </p:nvSpPr>
        <p:spPr>
          <a:xfrm>
            <a:off x="7764506" y="2852936"/>
            <a:ext cx="1206421" cy="369332"/>
          </a:xfrm>
          <a:prstGeom prst="rect">
            <a:avLst/>
          </a:prstGeom>
          <a:noFill/>
        </p:spPr>
        <p:txBody>
          <a:bodyPr wrap="none" rtlCol="0">
            <a:spAutoFit/>
          </a:bodyPr>
          <a:lstStyle/>
          <a:p>
            <a:r>
              <a:rPr kumimoji="1" lang="en-US" altLang="ja-JP" dirty="0" smtClean="0"/>
              <a:t>Power Off</a:t>
            </a:r>
            <a:endParaRPr kumimoji="1" lang="ja-JP" altLang="en-US" dirty="0"/>
          </a:p>
        </p:txBody>
      </p:sp>
      <p:sp>
        <p:nvSpPr>
          <p:cNvPr id="40" name="テキスト ボックス 39"/>
          <p:cNvSpPr txBox="1"/>
          <p:nvPr/>
        </p:nvSpPr>
        <p:spPr>
          <a:xfrm>
            <a:off x="5569034" y="1340768"/>
            <a:ext cx="3313728" cy="369332"/>
          </a:xfrm>
          <a:prstGeom prst="rect">
            <a:avLst/>
          </a:prstGeom>
          <a:noFill/>
        </p:spPr>
        <p:txBody>
          <a:bodyPr wrap="none" rtlCol="0">
            <a:spAutoFit/>
          </a:bodyPr>
          <a:lstStyle/>
          <a:p>
            <a:r>
              <a:rPr kumimoji="1" lang="en-US" altLang="ja-JP" dirty="0" smtClean="0"/>
              <a:t>Power On/Default OS installed</a:t>
            </a:r>
            <a:endParaRPr kumimoji="1" lang="ja-JP" altLang="en-US" dirty="0"/>
          </a:p>
        </p:txBody>
      </p:sp>
      <p:sp>
        <p:nvSpPr>
          <p:cNvPr id="41" name="テキスト ボックス 40"/>
          <p:cNvSpPr txBox="1"/>
          <p:nvPr/>
        </p:nvSpPr>
        <p:spPr>
          <a:xfrm>
            <a:off x="5635503" y="3789040"/>
            <a:ext cx="1107996" cy="369332"/>
          </a:xfrm>
          <a:prstGeom prst="rect">
            <a:avLst/>
          </a:prstGeom>
          <a:noFill/>
        </p:spPr>
        <p:txBody>
          <a:bodyPr wrap="none" rtlCol="0">
            <a:spAutoFit/>
          </a:bodyPr>
          <a:lstStyle/>
          <a:p>
            <a:r>
              <a:rPr kumimoji="1" lang="en-US" altLang="ja-JP" dirty="0" smtClean="0"/>
              <a:t>Clean up</a:t>
            </a:r>
            <a:endParaRPr kumimoji="1" lang="ja-JP" altLang="en-US" dirty="0"/>
          </a:p>
        </p:txBody>
      </p:sp>
      <p:cxnSp>
        <p:nvCxnSpPr>
          <p:cNvPr id="43" name="直線コネクタ 42"/>
          <p:cNvCxnSpPr/>
          <p:nvPr/>
        </p:nvCxnSpPr>
        <p:spPr>
          <a:xfrm>
            <a:off x="583865" y="2780928"/>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2"/>
          </p:cNvCxnSpPr>
          <p:nvPr/>
        </p:nvCxnSpPr>
        <p:spPr>
          <a:xfrm flipV="1">
            <a:off x="1315023"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3" name="Picture 8" descr="MCj04289690000[1]"/>
          <p:cNvPicPr>
            <a:picLocks noChangeAspect="1" noChangeArrowheads="1"/>
          </p:cNvPicPr>
          <p:nvPr/>
        </p:nvPicPr>
        <p:blipFill>
          <a:blip r:embed="rId3" cstate="print"/>
          <a:srcRect/>
          <a:stretch>
            <a:fillRect/>
          </a:stretch>
        </p:blipFill>
        <p:spPr bwMode="auto">
          <a:xfrm>
            <a:off x="1851510" y="1628800"/>
            <a:ext cx="593485" cy="890228"/>
          </a:xfrm>
          <a:prstGeom prst="rect">
            <a:avLst/>
          </a:prstGeom>
          <a:noFill/>
          <a:ln w="9525">
            <a:noFill/>
            <a:miter lim="800000"/>
            <a:headEnd/>
            <a:tailEnd/>
          </a:ln>
        </p:spPr>
      </p:pic>
      <p:cxnSp>
        <p:nvCxnSpPr>
          <p:cNvPr id="54" name="直線コネクタ 53"/>
          <p:cNvCxnSpPr>
            <a:endCxn id="53" idx="2"/>
          </p:cNvCxnSpPr>
          <p:nvPr/>
        </p:nvCxnSpPr>
        <p:spPr>
          <a:xfrm flipV="1">
            <a:off x="2117386"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8" descr="MCj04289690000[1]"/>
          <p:cNvPicPr>
            <a:picLocks noChangeAspect="1" noChangeArrowheads="1"/>
          </p:cNvPicPr>
          <p:nvPr/>
        </p:nvPicPr>
        <p:blipFill>
          <a:blip r:embed="rId3" cstate="print"/>
          <a:srcRect/>
          <a:stretch>
            <a:fillRect/>
          </a:stretch>
        </p:blipFill>
        <p:spPr bwMode="auto">
          <a:xfrm>
            <a:off x="2644401" y="1628800"/>
            <a:ext cx="593485" cy="890228"/>
          </a:xfrm>
          <a:prstGeom prst="rect">
            <a:avLst/>
          </a:prstGeom>
          <a:noFill/>
          <a:ln w="9525">
            <a:noFill/>
            <a:miter lim="800000"/>
            <a:headEnd/>
            <a:tailEnd/>
          </a:ln>
        </p:spPr>
      </p:pic>
      <p:cxnSp>
        <p:nvCxnSpPr>
          <p:cNvPr id="56" name="直線コネクタ 55"/>
          <p:cNvCxnSpPr>
            <a:endCxn id="55" idx="2"/>
          </p:cNvCxnSpPr>
          <p:nvPr/>
        </p:nvCxnSpPr>
        <p:spPr>
          <a:xfrm flipV="1">
            <a:off x="2910277"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右矢印 56"/>
          <p:cNvSpPr/>
          <p:nvPr/>
        </p:nvSpPr>
        <p:spPr>
          <a:xfrm flipH="1">
            <a:off x="3641435" y="2060848"/>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Picture 8" descr="MCj04289690000[1]"/>
          <p:cNvPicPr>
            <a:picLocks noChangeAspect="1" noChangeArrowheads="1"/>
          </p:cNvPicPr>
          <p:nvPr/>
        </p:nvPicPr>
        <p:blipFill>
          <a:blip r:embed="rId3" cstate="print"/>
          <a:srcRect/>
          <a:stretch>
            <a:fillRect/>
          </a:stretch>
        </p:blipFill>
        <p:spPr bwMode="auto">
          <a:xfrm>
            <a:off x="916209" y="4725144"/>
            <a:ext cx="593485" cy="890228"/>
          </a:xfrm>
          <a:prstGeom prst="rect">
            <a:avLst/>
          </a:prstGeom>
          <a:noFill/>
          <a:ln w="9525">
            <a:noFill/>
            <a:miter lim="800000"/>
            <a:headEnd/>
            <a:tailEnd/>
          </a:ln>
        </p:spPr>
      </p:pic>
      <p:cxnSp>
        <p:nvCxnSpPr>
          <p:cNvPr id="59" name="直線コネクタ 58"/>
          <p:cNvCxnSpPr/>
          <p:nvPr/>
        </p:nvCxnSpPr>
        <p:spPr>
          <a:xfrm>
            <a:off x="450927" y="5877272"/>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a:endCxn id="58" idx="2"/>
          </p:cNvCxnSpPr>
          <p:nvPr/>
        </p:nvCxnSpPr>
        <p:spPr>
          <a:xfrm flipV="1">
            <a:off x="1182085"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1" name="Picture 8" descr="MCj04289690000[1]"/>
          <p:cNvPicPr>
            <a:picLocks noChangeAspect="1" noChangeArrowheads="1"/>
          </p:cNvPicPr>
          <p:nvPr/>
        </p:nvPicPr>
        <p:blipFill>
          <a:blip r:embed="rId3" cstate="print"/>
          <a:srcRect/>
          <a:stretch>
            <a:fillRect/>
          </a:stretch>
        </p:blipFill>
        <p:spPr bwMode="auto">
          <a:xfrm>
            <a:off x="1718572" y="4725144"/>
            <a:ext cx="593485" cy="890228"/>
          </a:xfrm>
          <a:prstGeom prst="rect">
            <a:avLst/>
          </a:prstGeom>
          <a:noFill/>
          <a:ln w="9525">
            <a:noFill/>
            <a:miter lim="800000"/>
            <a:headEnd/>
            <a:tailEnd/>
          </a:ln>
        </p:spPr>
      </p:pic>
      <p:cxnSp>
        <p:nvCxnSpPr>
          <p:cNvPr id="62" name="直線コネクタ 61"/>
          <p:cNvCxnSpPr>
            <a:endCxn id="61" idx="2"/>
          </p:cNvCxnSpPr>
          <p:nvPr/>
        </p:nvCxnSpPr>
        <p:spPr>
          <a:xfrm flipV="1">
            <a:off x="1984448"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8" descr="MCj04289690000[1]"/>
          <p:cNvPicPr>
            <a:picLocks noChangeAspect="1" noChangeArrowheads="1"/>
          </p:cNvPicPr>
          <p:nvPr/>
        </p:nvPicPr>
        <p:blipFill>
          <a:blip r:embed="rId3" cstate="print"/>
          <a:srcRect/>
          <a:stretch>
            <a:fillRect/>
          </a:stretch>
        </p:blipFill>
        <p:spPr bwMode="auto">
          <a:xfrm>
            <a:off x="2511463" y="4725144"/>
            <a:ext cx="593485" cy="890228"/>
          </a:xfrm>
          <a:prstGeom prst="rect">
            <a:avLst/>
          </a:prstGeom>
          <a:noFill/>
          <a:ln w="9525">
            <a:noFill/>
            <a:miter lim="800000"/>
            <a:headEnd/>
            <a:tailEnd/>
          </a:ln>
        </p:spPr>
      </p:pic>
      <p:cxnSp>
        <p:nvCxnSpPr>
          <p:cNvPr id="64" name="直線コネクタ 63"/>
          <p:cNvCxnSpPr>
            <a:endCxn id="63" idx="2"/>
          </p:cNvCxnSpPr>
          <p:nvPr/>
        </p:nvCxnSpPr>
        <p:spPr>
          <a:xfrm flipV="1">
            <a:off x="2777339"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右矢印 64"/>
          <p:cNvSpPr/>
          <p:nvPr/>
        </p:nvSpPr>
        <p:spPr>
          <a:xfrm>
            <a:off x="3707904" y="5373216"/>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曲折矢印 65"/>
          <p:cNvSpPr/>
          <p:nvPr/>
        </p:nvSpPr>
        <p:spPr>
          <a:xfrm rot="16200000" flipV="1">
            <a:off x="7034120" y="4511890"/>
            <a:ext cx="792089" cy="930566"/>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曲折矢印 67"/>
          <p:cNvSpPr/>
          <p:nvPr/>
        </p:nvSpPr>
        <p:spPr>
          <a:xfrm rot="10800000" flipV="1">
            <a:off x="7097820" y="1844825"/>
            <a:ext cx="731159" cy="1008113"/>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p:cNvSpPr txBox="1"/>
          <p:nvPr/>
        </p:nvSpPr>
        <p:spPr>
          <a:xfrm>
            <a:off x="3641435" y="1556792"/>
            <a:ext cx="1531188" cy="369332"/>
          </a:xfrm>
          <a:prstGeom prst="rect">
            <a:avLst/>
          </a:prstGeom>
          <a:noFill/>
        </p:spPr>
        <p:txBody>
          <a:bodyPr wrap="none" rtlCol="0">
            <a:spAutoFit/>
          </a:bodyPr>
          <a:lstStyle/>
          <a:p>
            <a:r>
              <a:rPr kumimoji="1" lang="en-US" altLang="ja-JP" dirty="0" smtClean="0"/>
              <a:t>Run instance</a:t>
            </a:r>
            <a:endParaRPr kumimoji="1" lang="ja-JP" altLang="en-US" dirty="0"/>
          </a:p>
        </p:txBody>
      </p:sp>
      <p:sp>
        <p:nvSpPr>
          <p:cNvPr id="70" name="テキスト ボックス 69"/>
          <p:cNvSpPr txBox="1"/>
          <p:nvPr/>
        </p:nvSpPr>
        <p:spPr>
          <a:xfrm>
            <a:off x="3176153" y="4941168"/>
            <a:ext cx="2121158" cy="369332"/>
          </a:xfrm>
          <a:prstGeom prst="rect">
            <a:avLst/>
          </a:prstGeom>
          <a:noFill/>
        </p:spPr>
        <p:txBody>
          <a:bodyPr wrap="none" rtlCol="0">
            <a:spAutoFit/>
          </a:bodyPr>
          <a:lstStyle/>
          <a:p>
            <a:r>
              <a:rPr kumimoji="1" lang="en-US" altLang="ja-JP" dirty="0" smtClean="0"/>
              <a:t>Terminate instance</a:t>
            </a:r>
            <a:endParaRPr kumimoji="1" lang="ja-JP" altLang="en-US" dirty="0"/>
          </a:p>
        </p:txBody>
      </p:sp>
      <p:sp>
        <p:nvSpPr>
          <p:cNvPr id="71" name="テキスト ボックス 70"/>
          <p:cNvSpPr txBox="1"/>
          <p:nvPr/>
        </p:nvSpPr>
        <p:spPr>
          <a:xfrm>
            <a:off x="1780305" y="105273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72" name="テキスト ボックス 71"/>
          <p:cNvSpPr txBox="1"/>
          <p:nvPr/>
        </p:nvSpPr>
        <p:spPr>
          <a:xfrm>
            <a:off x="1846774" y="429309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45" name="正方形/長方形 44"/>
          <p:cNvSpPr/>
          <p:nvPr/>
        </p:nvSpPr>
        <p:spPr>
          <a:xfrm>
            <a:off x="1187624" y="3212976"/>
            <a:ext cx="3744416"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OpenStack</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Compute</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nova </a:t>
            </a:r>
            <a:r>
              <a:rPr lang="ja-JP" altLang="en-US" sz="2000" dirty="0" smtClean="0">
                <a:latin typeface="HGP創英角ｺﾞｼｯｸUB" pitchFamily="50" charset="-128"/>
                <a:ea typeface="HGP創英角ｺﾞｼｯｸUB" pitchFamily="50" charset="-128"/>
                <a:cs typeface="Arial Unicode MS" pitchFamily="50" charset="-128"/>
              </a:rPr>
              <a:t>に</a:t>
            </a:r>
            <a:endParaRPr lang="en-US" altLang="ja-JP" sz="2000" dirty="0" smtClean="0">
              <a:latin typeface="HGP創英角ｺﾞｼｯｸUB" pitchFamily="50" charset="-128"/>
              <a:ea typeface="HGP創英角ｺﾞｼｯｸUB" pitchFamily="50" charset="-128"/>
              <a:cs typeface="Arial Unicode MS" pitchFamily="50" charset="-128"/>
            </a:endParaRPr>
          </a:p>
          <a:p>
            <a:r>
              <a:rPr lang="ja-JP" altLang="en-US" sz="2000" dirty="0" smtClean="0">
                <a:latin typeface="HGP創英角ｺﾞｼｯｸUB" pitchFamily="50" charset="-128"/>
                <a:ea typeface="HGP創英角ｺﾞｼｯｸUB" pitchFamily="50" charset="-128"/>
                <a:cs typeface="Arial Unicode MS" pitchFamily="50" charset="-128"/>
              </a:rPr>
              <a:t>ベアメタル対応部を追加</a:t>
            </a:r>
            <a:endParaRPr lang="en-US" altLang="ja-JP" sz="2000" dirty="0" smtClean="0">
              <a:latin typeface="HGP創英角ｺﾞｼｯｸUB" pitchFamily="50" charset="-128"/>
              <a:ea typeface="HGP創英角ｺﾞｼｯｸUB" pitchFamily="50" charset="-128"/>
              <a:cs typeface="Arial Unicode MS" pitchFamily="50" charset="-128"/>
            </a:endParaRPr>
          </a:p>
        </p:txBody>
      </p:sp>
      <p:sp>
        <p:nvSpPr>
          <p:cNvPr id="46"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MCj04289690000[1]"/>
          <p:cNvPicPr>
            <a:picLocks noChangeAspect="1" noChangeArrowheads="1"/>
          </p:cNvPicPr>
          <p:nvPr/>
        </p:nvPicPr>
        <p:blipFill>
          <a:blip r:embed="rId3" cstate="print"/>
          <a:srcRect/>
          <a:stretch>
            <a:fillRect/>
          </a:stretch>
        </p:blipFill>
        <p:spPr bwMode="auto">
          <a:xfrm>
            <a:off x="683568" y="4077072"/>
            <a:ext cx="857256" cy="1088057"/>
          </a:xfrm>
          <a:prstGeom prst="rect">
            <a:avLst/>
          </a:prstGeom>
          <a:noFill/>
          <a:ln w="9525">
            <a:noFill/>
            <a:miter lim="800000"/>
            <a:headEnd/>
            <a:tailEnd/>
          </a:ln>
        </p:spPr>
      </p:pic>
      <p:grpSp>
        <p:nvGrpSpPr>
          <p:cNvPr id="3" name="グループ化 82"/>
          <p:cNvGrpSpPr/>
          <p:nvPr/>
        </p:nvGrpSpPr>
        <p:grpSpPr>
          <a:xfrm>
            <a:off x="6034316" y="4293096"/>
            <a:ext cx="2317643" cy="1928826"/>
            <a:chOff x="7096140" y="4286256"/>
            <a:chExt cx="2510780" cy="1928826"/>
          </a:xfrm>
        </p:grpSpPr>
        <p:pic>
          <p:nvPicPr>
            <p:cNvPr id="84" name="Picture 8" descr="MCj04289690000[1]"/>
            <p:cNvPicPr>
              <a:picLocks noChangeAspect="1" noChangeArrowheads="1"/>
            </p:cNvPicPr>
            <p:nvPr/>
          </p:nvPicPr>
          <p:blipFill>
            <a:blip r:embed="rId3" cstate="print"/>
            <a:srcRect/>
            <a:stretch>
              <a:fillRect/>
            </a:stretch>
          </p:blipFill>
          <p:spPr bwMode="auto">
            <a:xfrm>
              <a:off x="8079426" y="4286256"/>
              <a:ext cx="642942" cy="890228"/>
            </a:xfrm>
            <a:prstGeom prst="rect">
              <a:avLst/>
            </a:prstGeom>
            <a:noFill/>
            <a:ln w="9525">
              <a:noFill/>
              <a:miter lim="800000"/>
              <a:headEnd/>
              <a:tailEnd/>
            </a:ln>
          </p:spPr>
        </p:pic>
        <p:pic>
          <p:nvPicPr>
            <p:cNvPr id="85" name="Picture 8" descr="MCj04289690000[1]"/>
            <p:cNvPicPr>
              <a:picLocks noChangeAspect="1" noChangeArrowheads="1"/>
            </p:cNvPicPr>
            <p:nvPr/>
          </p:nvPicPr>
          <p:blipFill>
            <a:blip r:embed="rId3" cstate="print"/>
            <a:srcRect/>
            <a:stretch>
              <a:fillRect/>
            </a:stretch>
          </p:blipFill>
          <p:spPr bwMode="auto">
            <a:xfrm>
              <a:off x="8508054" y="4392962"/>
              <a:ext cx="642942" cy="890228"/>
            </a:xfrm>
            <a:prstGeom prst="rect">
              <a:avLst/>
            </a:prstGeom>
            <a:noFill/>
            <a:ln w="9525">
              <a:noFill/>
              <a:miter lim="800000"/>
              <a:headEnd/>
              <a:tailEnd/>
            </a:ln>
          </p:spPr>
        </p:pic>
        <p:pic>
          <p:nvPicPr>
            <p:cNvPr id="86" name="Picture 8" descr="MCj04289690000[1]"/>
            <p:cNvPicPr>
              <a:picLocks noChangeAspect="1" noChangeArrowheads="1"/>
            </p:cNvPicPr>
            <p:nvPr/>
          </p:nvPicPr>
          <p:blipFill>
            <a:blip r:embed="rId3" cstate="print"/>
            <a:srcRect/>
            <a:stretch>
              <a:fillRect/>
            </a:stretch>
          </p:blipFill>
          <p:spPr bwMode="auto">
            <a:xfrm>
              <a:off x="8963978" y="4562414"/>
              <a:ext cx="642942" cy="890228"/>
            </a:xfrm>
            <a:prstGeom prst="rect">
              <a:avLst/>
            </a:prstGeom>
            <a:noFill/>
            <a:ln w="9525">
              <a:noFill/>
              <a:miter lim="800000"/>
              <a:headEnd/>
              <a:tailEnd/>
            </a:ln>
          </p:spPr>
        </p:pic>
        <p:pic>
          <p:nvPicPr>
            <p:cNvPr id="87" name="Picture 8" descr="MCj04289690000[1]"/>
            <p:cNvPicPr>
              <a:picLocks noChangeAspect="1" noChangeArrowheads="1"/>
            </p:cNvPicPr>
            <p:nvPr/>
          </p:nvPicPr>
          <p:blipFill>
            <a:blip r:embed="rId3" cstate="print"/>
            <a:srcRect/>
            <a:stretch>
              <a:fillRect/>
            </a:stretch>
          </p:blipFill>
          <p:spPr bwMode="auto">
            <a:xfrm>
              <a:off x="7596206" y="4643446"/>
              <a:ext cx="642942" cy="890228"/>
            </a:xfrm>
            <a:prstGeom prst="rect">
              <a:avLst/>
            </a:prstGeom>
            <a:noFill/>
            <a:ln w="9525">
              <a:noFill/>
              <a:miter lim="800000"/>
              <a:headEnd/>
              <a:tailEnd/>
            </a:ln>
          </p:spPr>
        </p:pic>
        <p:pic>
          <p:nvPicPr>
            <p:cNvPr id="88" name="Picture 8" descr="MCj04289690000[1]"/>
            <p:cNvPicPr>
              <a:picLocks noChangeAspect="1" noChangeArrowheads="1"/>
            </p:cNvPicPr>
            <p:nvPr/>
          </p:nvPicPr>
          <p:blipFill>
            <a:blip r:embed="rId3" cstate="print"/>
            <a:srcRect/>
            <a:stretch>
              <a:fillRect/>
            </a:stretch>
          </p:blipFill>
          <p:spPr bwMode="auto">
            <a:xfrm>
              <a:off x="8024834" y="4786322"/>
              <a:ext cx="642942" cy="890228"/>
            </a:xfrm>
            <a:prstGeom prst="rect">
              <a:avLst/>
            </a:prstGeom>
            <a:noFill/>
            <a:ln w="9525">
              <a:noFill/>
              <a:miter lim="800000"/>
              <a:headEnd/>
              <a:tailEnd/>
            </a:ln>
          </p:spPr>
        </p:pic>
        <p:pic>
          <p:nvPicPr>
            <p:cNvPr id="89" name="Picture 8" descr="MCj04289690000[1]"/>
            <p:cNvPicPr>
              <a:picLocks noChangeAspect="1" noChangeArrowheads="1"/>
            </p:cNvPicPr>
            <p:nvPr/>
          </p:nvPicPr>
          <p:blipFill>
            <a:blip r:embed="rId3" cstate="print"/>
            <a:srcRect/>
            <a:stretch>
              <a:fillRect/>
            </a:stretch>
          </p:blipFill>
          <p:spPr bwMode="auto">
            <a:xfrm>
              <a:off x="8453462" y="4896226"/>
              <a:ext cx="642942" cy="890228"/>
            </a:xfrm>
            <a:prstGeom prst="rect">
              <a:avLst/>
            </a:prstGeom>
            <a:noFill/>
            <a:ln w="9525">
              <a:noFill/>
              <a:miter lim="800000"/>
              <a:headEnd/>
              <a:tailEnd/>
            </a:ln>
          </p:spPr>
        </p:pic>
        <p:pic>
          <p:nvPicPr>
            <p:cNvPr id="90" name="Picture 8" descr="MCj04289690000[1]"/>
            <p:cNvPicPr>
              <a:picLocks noChangeAspect="1" noChangeArrowheads="1"/>
            </p:cNvPicPr>
            <p:nvPr/>
          </p:nvPicPr>
          <p:blipFill>
            <a:blip r:embed="rId3" cstate="print"/>
            <a:srcRect/>
            <a:stretch>
              <a:fillRect/>
            </a:stretch>
          </p:blipFill>
          <p:spPr bwMode="auto">
            <a:xfrm>
              <a:off x="7096140" y="5039102"/>
              <a:ext cx="642942" cy="890228"/>
            </a:xfrm>
            <a:prstGeom prst="rect">
              <a:avLst/>
            </a:prstGeom>
            <a:noFill/>
            <a:ln w="9525">
              <a:noFill/>
              <a:miter lim="800000"/>
              <a:headEnd/>
              <a:tailEnd/>
            </a:ln>
          </p:spPr>
        </p:pic>
        <p:pic>
          <p:nvPicPr>
            <p:cNvPr id="91" name="Picture 8" descr="MCj04289690000[1]"/>
            <p:cNvPicPr>
              <a:picLocks noChangeAspect="1" noChangeArrowheads="1"/>
            </p:cNvPicPr>
            <p:nvPr/>
          </p:nvPicPr>
          <p:blipFill>
            <a:blip r:embed="rId3" cstate="print"/>
            <a:srcRect/>
            <a:stretch>
              <a:fillRect/>
            </a:stretch>
          </p:blipFill>
          <p:spPr bwMode="auto">
            <a:xfrm>
              <a:off x="7524768" y="5181978"/>
              <a:ext cx="642942" cy="890228"/>
            </a:xfrm>
            <a:prstGeom prst="rect">
              <a:avLst/>
            </a:prstGeom>
            <a:noFill/>
            <a:ln w="9525">
              <a:noFill/>
              <a:miter lim="800000"/>
              <a:headEnd/>
              <a:tailEnd/>
            </a:ln>
          </p:spPr>
        </p:pic>
        <p:pic>
          <p:nvPicPr>
            <p:cNvPr id="92" name="Picture 8" descr="MCj04289690000[1]"/>
            <p:cNvPicPr>
              <a:picLocks noChangeAspect="1" noChangeArrowheads="1"/>
            </p:cNvPicPr>
            <p:nvPr/>
          </p:nvPicPr>
          <p:blipFill>
            <a:blip r:embed="rId3" cstate="print"/>
            <a:srcRect/>
            <a:stretch>
              <a:fillRect/>
            </a:stretch>
          </p:blipFill>
          <p:spPr bwMode="auto">
            <a:xfrm>
              <a:off x="7953396" y="5324854"/>
              <a:ext cx="642942" cy="890228"/>
            </a:xfrm>
            <a:prstGeom prst="rect">
              <a:avLst/>
            </a:prstGeom>
            <a:noFill/>
            <a:ln w="9525">
              <a:noFill/>
              <a:miter lim="800000"/>
              <a:headEnd/>
              <a:tailEnd/>
            </a:ln>
          </p:spPr>
        </p:pic>
      </p:grpSp>
      <p:sp>
        <p:nvSpPr>
          <p:cNvPr id="93" name="テキスト ボックス 92"/>
          <p:cNvSpPr txBox="1"/>
          <p:nvPr/>
        </p:nvSpPr>
        <p:spPr>
          <a:xfrm>
            <a:off x="7496633" y="4869161"/>
            <a:ext cx="1395847"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Target machines</a:t>
            </a:r>
            <a:endParaRPr kumimoji="1" lang="ja-JP" altLang="en-US" sz="1200" dirty="0">
              <a:latin typeface="Arial" pitchFamily="34" charset="0"/>
              <a:cs typeface="Arial" pitchFamily="34" charset="0"/>
            </a:endParaRPr>
          </a:p>
        </p:txBody>
      </p:sp>
      <p:sp>
        <p:nvSpPr>
          <p:cNvPr id="94" name="角丸四角形 93"/>
          <p:cNvSpPr/>
          <p:nvPr/>
        </p:nvSpPr>
        <p:spPr>
          <a:xfrm>
            <a:off x="5582450" y="5661248"/>
            <a:ext cx="1186970" cy="35719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Node</a:t>
            </a:r>
            <a:endParaRPr kumimoji="1" lang="ja-JP" altLang="en-US" sz="1600" dirty="0">
              <a:latin typeface="Arial" pitchFamily="34" charset="0"/>
              <a:cs typeface="Arial" pitchFamily="34" charset="0"/>
            </a:endParaRPr>
          </a:p>
        </p:txBody>
      </p:sp>
      <p:sp>
        <p:nvSpPr>
          <p:cNvPr id="95" name="角丸四角形 94"/>
          <p:cNvSpPr/>
          <p:nvPr/>
        </p:nvSpPr>
        <p:spPr>
          <a:xfrm>
            <a:off x="0" y="4869159"/>
            <a:ext cx="2060537" cy="4320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Deployment Server</a:t>
            </a:r>
            <a:endParaRPr kumimoji="1" lang="ja-JP" altLang="en-US" sz="1600" dirty="0">
              <a:latin typeface="Arial" pitchFamily="34" charset="0"/>
              <a:cs typeface="Arial" pitchFamily="34" charset="0"/>
            </a:endParaRPr>
          </a:p>
        </p:txBody>
      </p:sp>
      <p:sp>
        <p:nvSpPr>
          <p:cNvPr id="96" name="円形吹き出し 95"/>
          <p:cNvSpPr/>
          <p:nvPr/>
        </p:nvSpPr>
        <p:spPr>
          <a:xfrm>
            <a:off x="1115616" y="1116764"/>
            <a:ext cx="3976034" cy="3320348"/>
          </a:xfrm>
          <a:prstGeom prst="wedgeEllipseCallout">
            <a:avLst>
              <a:gd name="adj1" fmla="val -39523"/>
              <a:gd name="adj2" fmla="val 597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97" name="角丸四角形 96"/>
          <p:cNvSpPr/>
          <p:nvPr/>
        </p:nvSpPr>
        <p:spPr>
          <a:xfrm>
            <a:off x="1381492" y="2996952"/>
            <a:ext cx="1794661"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Client</a:t>
            </a:r>
            <a:endParaRPr kumimoji="1" lang="ja-JP" altLang="en-US" sz="1400" dirty="0">
              <a:latin typeface="Arial" pitchFamily="34" charset="0"/>
              <a:cs typeface="Arial" pitchFamily="34" charset="0"/>
            </a:endParaRPr>
          </a:p>
        </p:txBody>
      </p:sp>
      <p:sp>
        <p:nvSpPr>
          <p:cNvPr id="98" name="角丸四角形 97"/>
          <p:cNvSpPr/>
          <p:nvPr/>
        </p:nvSpPr>
        <p:spPr>
          <a:xfrm>
            <a:off x="3641435" y="1124744"/>
            <a:ext cx="2380780" cy="19442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Puppet Server</a:t>
            </a:r>
            <a:endParaRPr kumimoji="1" lang="ja-JP" altLang="en-US" sz="1400" dirty="0">
              <a:latin typeface="Arial" pitchFamily="34" charset="0"/>
              <a:cs typeface="Arial" pitchFamily="34" charset="0"/>
            </a:endParaRPr>
          </a:p>
        </p:txBody>
      </p:sp>
      <p:sp>
        <p:nvSpPr>
          <p:cNvPr id="100" name="雲 99"/>
          <p:cNvSpPr/>
          <p:nvPr/>
        </p:nvSpPr>
        <p:spPr>
          <a:xfrm>
            <a:off x="6513015" y="1978215"/>
            <a:ext cx="2326412" cy="1158398"/>
          </a:xfrm>
          <a:prstGeom prst="cloud">
            <a:avLst/>
          </a:prstGeom>
          <a:ln>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1" name="角丸四角形 100"/>
          <p:cNvSpPr/>
          <p:nvPr/>
        </p:nvSpPr>
        <p:spPr>
          <a:xfrm>
            <a:off x="6729258" y="1993605"/>
            <a:ext cx="1252913" cy="42862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600" dirty="0" smtClean="0">
                <a:latin typeface="Arial" pitchFamily="34" charset="0"/>
                <a:cs typeface="Arial" pitchFamily="34" charset="0"/>
              </a:rPr>
              <a:t>PPA</a:t>
            </a:r>
            <a:endParaRPr kumimoji="1" lang="ja-JP" altLang="en-US" sz="1600" dirty="0">
              <a:latin typeface="Arial" pitchFamily="34" charset="0"/>
              <a:cs typeface="Arial" pitchFamily="34" charset="0"/>
            </a:endParaRPr>
          </a:p>
        </p:txBody>
      </p:sp>
      <p:sp>
        <p:nvSpPr>
          <p:cNvPr id="102" name="角丸四角形 101"/>
          <p:cNvSpPr/>
          <p:nvPr/>
        </p:nvSpPr>
        <p:spPr>
          <a:xfrm>
            <a:off x="7256800" y="2350795"/>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3" name="角丸四角形 102"/>
          <p:cNvSpPr/>
          <p:nvPr/>
        </p:nvSpPr>
        <p:spPr>
          <a:xfrm>
            <a:off x="7520571" y="2636547"/>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4" name="テキスト ボックス 103"/>
          <p:cNvSpPr txBox="1"/>
          <p:nvPr/>
        </p:nvSpPr>
        <p:spPr>
          <a:xfrm>
            <a:off x="6645953" y="1546168"/>
            <a:ext cx="1927599" cy="276999"/>
          </a:xfrm>
          <a:prstGeom prst="rect">
            <a:avLst/>
          </a:prstGeom>
          <a:noFill/>
        </p:spPr>
        <p:txBody>
          <a:bodyPr wrap="square" rtlCol="0">
            <a:spAutoFit/>
          </a:bodyPr>
          <a:lstStyle/>
          <a:p>
            <a:r>
              <a:rPr lang="en-US" altLang="ja-JP" sz="1200" dirty="0" smtClean="0">
                <a:latin typeface="Arial" pitchFamily="34" charset="0"/>
                <a:cs typeface="Arial" pitchFamily="34" charset="0"/>
              </a:rPr>
              <a:t>Repositories in Internet</a:t>
            </a:r>
            <a:endParaRPr kumimoji="1" lang="ja-JP" altLang="en-US" sz="1200" dirty="0">
              <a:latin typeface="Arial" pitchFamily="34" charset="0"/>
              <a:cs typeface="Arial" pitchFamily="34" charset="0"/>
            </a:endParaRPr>
          </a:p>
        </p:txBody>
      </p:sp>
      <p:sp>
        <p:nvSpPr>
          <p:cNvPr id="105" name="下矢印 104"/>
          <p:cNvSpPr/>
          <p:nvPr/>
        </p:nvSpPr>
        <p:spPr>
          <a:xfrm rot="1563418">
            <a:off x="6615786" y="3105139"/>
            <a:ext cx="593485" cy="78581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06" name="円形吹き出し 105"/>
          <p:cNvSpPr/>
          <p:nvPr/>
        </p:nvSpPr>
        <p:spPr>
          <a:xfrm>
            <a:off x="4784823" y="3651499"/>
            <a:ext cx="2373940" cy="1501338"/>
          </a:xfrm>
          <a:prstGeom prst="wedgeEllipseCallout">
            <a:avLst>
              <a:gd name="adj1" fmla="val 44993"/>
              <a:gd name="adj2" fmla="val 458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7" name="角丸四角形 106"/>
          <p:cNvSpPr/>
          <p:nvPr/>
        </p:nvSpPr>
        <p:spPr>
          <a:xfrm>
            <a:off x="5037283" y="4587603"/>
            <a:ext cx="1841036"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Server</a:t>
            </a:r>
            <a:endParaRPr kumimoji="1" lang="ja-JP" altLang="en-US" sz="1400" dirty="0">
              <a:latin typeface="Arial" pitchFamily="34" charset="0"/>
              <a:cs typeface="Arial" pitchFamily="34" charset="0"/>
            </a:endParaRPr>
          </a:p>
        </p:txBody>
      </p:sp>
      <p:sp>
        <p:nvSpPr>
          <p:cNvPr id="108" name="角丸四角形 107"/>
          <p:cNvSpPr/>
          <p:nvPr/>
        </p:nvSpPr>
        <p:spPr>
          <a:xfrm>
            <a:off x="5248791" y="3861048"/>
            <a:ext cx="1516684"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smtClean="0">
                <a:latin typeface="Arial" pitchFamily="34" charset="0"/>
                <a:cs typeface="Arial" pitchFamily="34" charset="0"/>
              </a:rPr>
              <a:t>Puppet Client</a:t>
            </a:r>
            <a:endParaRPr kumimoji="1" lang="ja-JP" altLang="en-US" sz="1400" dirty="0">
              <a:latin typeface="Arial" pitchFamily="34" charset="0"/>
              <a:cs typeface="Arial" pitchFamily="34" charset="0"/>
            </a:endParaRPr>
          </a:p>
        </p:txBody>
      </p:sp>
      <p:sp>
        <p:nvSpPr>
          <p:cNvPr id="109" name="テキスト ボックス 108"/>
          <p:cNvSpPr txBox="1"/>
          <p:nvPr/>
        </p:nvSpPr>
        <p:spPr>
          <a:xfrm>
            <a:off x="7177704" y="3280629"/>
            <a:ext cx="1781245" cy="461665"/>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and install via Puppet</a:t>
            </a:r>
            <a:endParaRPr kumimoji="1" lang="ja-JP" altLang="en-US" sz="1200" dirty="0">
              <a:latin typeface="Arial" pitchFamily="34" charset="0"/>
              <a:cs typeface="Arial" pitchFamily="34" charset="0"/>
            </a:endParaRPr>
          </a:p>
        </p:txBody>
      </p:sp>
      <p:cxnSp>
        <p:nvCxnSpPr>
          <p:cNvPr id="112" name="直線矢印コネクタ 111"/>
          <p:cNvCxnSpPr>
            <a:stCxn id="110" idx="2"/>
            <a:endCxn id="97" idx="0"/>
          </p:cNvCxnSpPr>
          <p:nvPr/>
        </p:nvCxnSpPr>
        <p:spPr>
          <a:xfrm>
            <a:off x="2278822" y="2412908"/>
            <a:ext cx="0" cy="5840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3" name="角丸四角形 112"/>
          <p:cNvSpPr/>
          <p:nvPr/>
        </p:nvSpPr>
        <p:spPr>
          <a:xfrm>
            <a:off x="1514430" y="3861048"/>
            <a:ext cx="1661723"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err="1" smtClean="0">
                <a:latin typeface="Arial" pitchFamily="34" charset="0"/>
                <a:cs typeface="Arial" pitchFamily="34" charset="0"/>
              </a:rPr>
              <a:t>ActiveMQ</a:t>
            </a:r>
            <a:r>
              <a:rPr lang="en-US" altLang="ja-JP" sz="1400" dirty="0" smtClean="0">
                <a:latin typeface="Arial" pitchFamily="34" charset="0"/>
                <a:cs typeface="Arial" pitchFamily="34" charset="0"/>
              </a:rPr>
              <a:t> Server</a:t>
            </a:r>
            <a:endParaRPr kumimoji="1" lang="ja-JP" altLang="en-US" sz="1400" dirty="0">
              <a:latin typeface="Arial" pitchFamily="34" charset="0"/>
              <a:cs typeface="Arial" pitchFamily="34" charset="0"/>
            </a:endParaRPr>
          </a:p>
        </p:txBody>
      </p:sp>
      <p:cxnSp>
        <p:nvCxnSpPr>
          <p:cNvPr id="114" name="直線矢印コネクタ 113"/>
          <p:cNvCxnSpPr>
            <a:stCxn id="97" idx="2"/>
            <a:endCxn id="113" idx="0"/>
          </p:cNvCxnSpPr>
          <p:nvPr/>
        </p:nvCxnSpPr>
        <p:spPr>
          <a:xfrm>
            <a:off x="2278822" y="3354142"/>
            <a:ext cx="66469" cy="50690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5" name="直線矢印コネクタ 114"/>
          <p:cNvCxnSpPr>
            <a:stCxn id="113" idx="3"/>
            <a:endCxn id="107" idx="1"/>
          </p:cNvCxnSpPr>
          <p:nvPr/>
        </p:nvCxnSpPr>
        <p:spPr>
          <a:xfrm>
            <a:off x="3176153" y="4039644"/>
            <a:ext cx="1861130" cy="7265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6" name="直線矢印コネクタ 115"/>
          <p:cNvCxnSpPr>
            <a:stCxn id="107" idx="0"/>
            <a:endCxn id="108" idx="2"/>
          </p:cNvCxnSpPr>
          <p:nvPr/>
        </p:nvCxnSpPr>
        <p:spPr>
          <a:xfrm flipV="1">
            <a:off x="5957801" y="4218239"/>
            <a:ext cx="49332" cy="36936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8" name="メモ 117"/>
          <p:cNvSpPr/>
          <p:nvPr/>
        </p:nvSpPr>
        <p:spPr>
          <a:xfrm>
            <a:off x="4572000" y="1556792"/>
            <a:ext cx="1186970"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sz="1050" dirty="0" smtClean="0">
                <a:latin typeface="Arial" pitchFamily="34" charset="0"/>
                <a:cs typeface="Arial" pitchFamily="34" charset="0"/>
              </a:rPr>
              <a:t>Manifest files</a:t>
            </a:r>
            <a:endParaRPr kumimoji="1" lang="ja-JP" altLang="en-US" sz="1050" dirty="0">
              <a:latin typeface="Arial" pitchFamily="34" charset="0"/>
              <a:cs typeface="Arial" pitchFamily="34" charset="0"/>
            </a:endParaRPr>
          </a:p>
        </p:txBody>
      </p:sp>
      <p:sp>
        <p:nvSpPr>
          <p:cNvPr id="119" name="角丸四角形 118"/>
          <p:cNvSpPr/>
          <p:nvPr/>
        </p:nvSpPr>
        <p:spPr>
          <a:xfrm>
            <a:off x="4439062" y="2276872"/>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Proposal2</a:t>
            </a:r>
            <a:endParaRPr kumimoji="1" lang="ja-JP" altLang="en-US" sz="1200" dirty="0">
              <a:latin typeface="Arial" pitchFamily="34" charset="0"/>
              <a:cs typeface="Arial" pitchFamily="34" charset="0"/>
            </a:endParaRPr>
          </a:p>
        </p:txBody>
      </p:sp>
      <p:sp>
        <p:nvSpPr>
          <p:cNvPr id="120" name="メモ 119"/>
          <p:cNvSpPr/>
          <p:nvPr/>
        </p:nvSpPr>
        <p:spPr>
          <a:xfrm>
            <a:off x="4505531" y="2564904"/>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2" name="角丸四角形 121"/>
          <p:cNvSpPr/>
          <p:nvPr/>
        </p:nvSpPr>
        <p:spPr>
          <a:xfrm>
            <a:off x="4704938" y="2564904"/>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Proposal1</a:t>
            </a:r>
            <a:endParaRPr kumimoji="1" lang="ja-JP" altLang="en-US" sz="1200" dirty="0">
              <a:latin typeface="Arial" pitchFamily="34" charset="0"/>
              <a:cs typeface="Arial" pitchFamily="34" charset="0"/>
            </a:endParaRPr>
          </a:p>
        </p:txBody>
      </p:sp>
      <p:sp>
        <p:nvSpPr>
          <p:cNvPr id="123" name="メモ 122"/>
          <p:cNvSpPr/>
          <p:nvPr/>
        </p:nvSpPr>
        <p:spPr>
          <a:xfrm>
            <a:off x="4771407" y="2852936"/>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4" name="メモ 123"/>
          <p:cNvSpPr/>
          <p:nvPr/>
        </p:nvSpPr>
        <p:spPr>
          <a:xfrm>
            <a:off x="4647940" y="1772816"/>
            <a:ext cx="1319908" cy="432048"/>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ja-JP" sz="1050" dirty="0" smtClean="0">
                <a:latin typeface="Arial" pitchFamily="34" charset="0"/>
                <a:cs typeface="Arial" pitchFamily="34" charset="0"/>
              </a:rPr>
              <a:t>Install/Uninstall/test script files</a:t>
            </a:r>
            <a:endParaRPr kumimoji="1" lang="ja-JP" altLang="en-US" sz="1050" dirty="0">
              <a:latin typeface="Arial" pitchFamily="34" charset="0"/>
              <a:cs typeface="Arial" pitchFamily="34" charset="0"/>
            </a:endParaRPr>
          </a:p>
        </p:txBody>
      </p:sp>
      <p:cxnSp>
        <p:nvCxnSpPr>
          <p:cNvPr id="125" name="直線矢印コネクタ 124"/>
          <p:cNvCxnSpPr>
            <a:stCxn id="110" idx="3"/>
            <a:endCxn id="119" idx="1"/>
          </p:cNvCxnSpPr>
          <p:nvPr/>
        </p:nvCxnSpPr>
        <p:spPr>
          <a:xfrm>
            <a:off x="2910277" y="2162306"/>
            <a:ext cx="1528785" cy="4386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6" name="直線矢印コネクタ 125"/>
          <p:cNvCxnSpPr>
            <a:stCxn id="110" idx="3"/>
            <a:endCxn id="122" idx="1"/>
          </p:cNvCxnSpPr>
          <p:nvPr/>
        </p:nvCxnSpPr>
        <p:spPr>
          <a:xfrm>
            <a:off x="2910277" y="2162306"/>
            <a:ext cx="1794661" cy="7266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7" name="テキスト ボックス 126"/>
          <p:cNvSpPr txBox="1"/>
          <p:nvPr/>
        </p:nvSpPr>
        <p:spPr>
          <a:xfrm>
            <a:off x="3043215" y="2420889"/>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Generate</a:t>
            </a:r>
            <a:endParaRPr kumimoji="1" lang="ja-JP" altLang="en-US" sz="1200" dirty="0">
              <a:latin typeface="Arial" pitchFamily="34" charset="0"/>
              <a:cs typeface="Arial" pitchFamily="34" charset="0"/>
            </a:endParaRPr>
          </a:p>
        </p:txBody>
      </p:sp>
      <p:sp>
        <p:nvSpPr>
          <p:cNvPr id="128" name="テキスト ボックス 127"/>
          <p:cNvSpPr txBox="1"/>
          <p:nvPr/>
        </p:nvSpPr>
        <p:spPr>
          <a:xfrm>
            <a:off x="2299955" y="2609188"/>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29" name="テキスト ボックス 128"/>
          <p:cNvSpPr txBox="1"/>
          <p:nvPr/>
        </p:nvSpPr>
        <p:spPr>
          <a:xfrm>
            <a:off x="1979712" y="3481264"/>
            <a:ext cx="2259943"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 :</a:t>
            </a:r>
            <a:r>
              <a:rPr lang="en-US" altLang="ja-JP" sz="1200" dirty="0" err="1" smtClean="0">
                <a:latin typeface="Arial" pitchFamily="34" charset="0"/>
                <a:cs typeface="Arial" pitchFamily="34" charset="0"/>
              </a:rPr>
              <a:t>target_node</a:t>
            </a:r>
            <a:r>
              <a:rPr lang="en-US" altLang="ja-JP" sz="1200" dirty="0" smtClean="0">
                <a:latin typeface="Arial" pitchFamily="34" charset="0"/>
                <a:cs typeface="Arial" pitchFamily="34" charset="0"/>
              </a:rPr>
              <a:t> </a:t>
            </a:r>
            <a:endParaRPr kumimoji="1" lang="ja-JP" altLang="en-US" sz="1200" dirty="0">
              <a:latin typeface="Arial" pitchFamily="34" charset="0"/>
              <a:cs typeface="Arial" pitchFamily="34" charset="0"/>
            </a:endParaRPr>
          </a:p>
        </p:txBody>
      </p:sp>
      <p:sp>
        <p:nvSpPr>
          <p:cNvPr id="130" name="テキスト ボックス 129"/>
          <p:cNvSpPr txBox="1"/>
          <p:nvPr/>
        </p:nvSpPr>
        <p:spPr>
          <a:xfrm>
            <a:off x="6167254" y="4293097"/>
            <a:ext cx="58480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31" name="テキスト ボックス 130"/>
          <p:cNvSpPr txBox="1"/>
          <p:nvPr/>
        </p:nvSpPr>
        <p:spPr>
          <a:xfrm>
            <a:off x="3641435" y="4057328"/>
            <a:ext cx="1329378"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a:t>
            </a:r>
            <a:endParaRPr kumimoji="1" lang="ja-JP" altLang="en-US" sz="1200" dirty="0">
              <a:latin typeface="Arial" pitchFamily="34" charset="0"/>
              <a:cs typeface="Arial" pitchFamily="34" charset="0"/>
            </a:endParaRPr>
          </a:p>
        </p:txBody>
      </p:sp>
      <p:sp>
        <p:nvSpPr>
          <p:cNvPr id="58" name="フローチャート : 磁気ディスク 57"/>
          <p:cNvSpPr/>
          <p:nvPr/>
        </p:nvSpPr>
        <p:spPr>
          <a:xfrm>
            <a:off x="1248554" y="2564904"/>
            <a:ext cx="531751" cy="432048"/>
          </a:xfrm>
          <a:prstGeom prst="flowChartMagneticDisk">
            <a:avLst/>
          </a:prstGeom>
          <a:gradFill>
            <a:gsLst>
              <a:gs pos="0">
                <a:srgbClr val="DDEBCF"/>
              </a:gs>
              <a:gs pos="50000">
                <a:srgbClr val="9CB86E"/>
              </a:gs>
              <a:gs pos="100000">
                <a:srgbClr val="156B13"/>
              </a:gs>
            </a:gsLst>
            <a:lin ang="5400000" scaled="0"/>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DB</a:t>
            </a:r>
            <a:endParaRPr kumimoji="1" lang="ja-JP" altLang="en-US" sz="1400" dirty="0">
              <a:latin typeface="Arial" pitchFamily="34" charset="0"/>
              <a:cs typeface="Arial" pitchFamily="34" charset="0"/>
            </a:endParaRPr>
          </a:p>
        </p:txBody>
      </p:sp>
      <p:sp>
        <p:nvSpPr>
          <p:cNvPr id="133" name="下矢印 132"/>
          <p:cNvSpPr/>
          <p:nvPr/>
        </p:nvSpPr>
        <p:spPr>
          <a:xfrm rot="20705712">
            <a:off x="5358284" y="3156045"/>
            <a:ext cx="593485" cy="77944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17" name="テキスト ボックス 116"/>
          <p:cNvSpPr txBox="1"/>
          <p:nvPr/>
        </p:nvSpPr>
        <p:spPr>
          <a:xfrm>
            <a:off x="4784823" y="3284984"/>
            <a:ext cx="1781245"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via Puppet</a:t>
            </a:r>
            <a:endParaRPr kumimoji="1" lang="ja-JP" altLang="en-US" sz="1200" dirty="0">
              <a:latin typeface="Arial" pitchFamily="34" charset="0"/>
              <a:cs typeface="Arial" pitchFamily="34" charset="0"/>
            </a:endParaRPr>
          </a:p>
        </p:txBody>
      </p:sp>
      <p:sp>
        <p:nvSpPr>
          <p:cNvPr id="99" name="角丸四角形 98"/>
          <p:cNvSpPr/>
          <p:nvPr/>
        </p:nvSpPr>
        <p:spPr>
          <a:xfrm>
            <a:off x="1514429" y="1556792"/>
            <a:ext cx="1516684"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Web Server</a:t>
            </a:r>
            <a:endParaRPr kumimoji="1" lang="ja-JP" altLang="en-US" sz="1400" dirty="0">
              <a:latin typeface="Arial" pitchFamily="34" charset="0"/>
              <a:cs typeface="Arial" pitchFamily="34" charset="0"/>
            </a:endParaRPr>
          </a:p>
        </p:txBody>
      </p:sp>
      <p:sp>
        <p:nvSpPr>
          <p:cNvPr id="110" name="角丸四角形 109"/>
          <p:cNvSpPr/>
          <p:nvPr/>
        </p:nvSpPr>
        <p:spPr>
          <a:xfrm>
            <a:off x="1647367" y="1911702"/>
            <a:ext cx="1262910" cy="501206"/>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Deployment Application</a:t>
            </a:r>
          </a:p>
        </p:txBody>
      </p:sp>
      <p:sp>
        <p:nvSpPr>
          <p:cNvPr id="111" name="テキスト ボックス 110"/>
          <p:cNvSpPr txBox="1"/>
          <p:nvPr/>
        </p:nvSpPr>
        <p:spPr>
          <a:xfrm>
            <a:off x="52113" y="1722294"/>
            <a:ext cx="1846774" cy="307777"/>
          </a:xfrm>
          <a:prstGeom prst="rect">
            <a:avLst/>
          </a:prstGeom>
          <a:noFill/>
        </p:spPr>
        <p:txBody>
          <a:bodyPr wrap="square" rtlCol="0">
            <a:spAutoFit/>
          </a:bodyPr>
          <a:lstStyle/>
          <a:p>
            <a:r>
              <a:rPr lang="en-US" altLang="ja-JP" sz="1400" b="1" dirty="0" smtClean="0">
                <a:latin typeface="Arial" pitchFamily="34" charset="0"/>
                <a:cs typeface="Arial" pitchFamily="34" charset="0"/>
              </a:rPr>
              <a:t>REST API/</a:t>
            </a:r>
            <a:r>
              <a:rPr lang="en-US" altLang="ja-JP" sz="1400" b="1" dirty="0" err="1" smtClean="0">
                <a:latin typeface="Arial" pitchFamily="34" charset="0"/>
                <a:cs typeface="Arial" pitchFamily="34" charset="0"/>
              </a:rPr>
              <a:t>WebUI</a:t>
            </a:r>
            <a:endParaRPr kumimoji="1" lang="ja-JP" altLang="en-US" sz="1400" b="1" dirty="0">
              <a:latin typeface="Arial" pitchFamily="34" charset="0"/>
              <a:cs typeface="Arial" pitchFamily="34" charset="0"/>
            </a:endParaRPr>
          </a:p>
        </p:txBody>
      </p:sp>
      <p:sp>
        <p:nvSpPr>
          <p:cNvPr id="132" name="右矢印 131"/>
          <p:cNvSpPr/>
          <p:nvPr/>
        </p:nvSpPr>
        <p:spPr>
          <a:xfrm>
            <a:off x="118582" y="1980860"/>
            <a:ext cx="1528785" cy="432048"/>
          </a:xfrm>
          <a:prstGeom prst="rightArrow">
            <a:avLst>
              <a:gd name="adj1" fmla="val 50000"/>
              <a:gd name="adj2" fmla="val 88266"/>
            </a:avLst>
          </a:prstGeom>
          <a:ln>
            <a:solidFill>
              <a:schemeClr val="tx2">
                <a:lumMod val="60000"/>
                <a:lumOff val="4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r"/>
            <a:endParaRPr kumimoji="1" lang="ja-JP" altLang="en-US" sz="1600" dirty="0" smtClean="0">
              <a:latin typeface="Arial" pitchFamily="34" charset="0"/>
              <a:cs typeface="Arial" pitchFamily="34" charset="0"/>
            </a:endParaRPr>
          </a:p>
        </p:txBody>
      </p:sp>
      <p:sp>
        <p:nvSpPr>
          <p:cNvPr id="62" name="角丸四角形 61"/>
          <p:cNvSpPr/>
          <p:nvPr/>
        </p:nvSpPr>
        <p:spPr>
          <a:xfrm>
            <a:off x="3641435" y="1700808"/>
            <a:ext cx="864096" cy="432048"/>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200" dirty="0" smtClean="0">
                <a:latin typeface="Arial" pitchFamily="34" charset="0"/>
                <a:cs typeface="Arial" pitchFamily="34" charset="0"/>
              </a:rPr>
              <a:t>External</a:t>
            </a:r>
          </a:p>
          <a:p>
            <a:pPr algn="ctr"/>
            <a:r>
              <a:rPr lang="en-US" altLang="ja-JP" sz="1200" dirty="0" smtClean="0">
                <a:latin typeface="Arial" pitchFamily="34" charset="0"/>
                <a:cs typeface="Arial" pitchFamily="34" charset="0"/>
              </a:rPr>
              <a:t>Nodes</a:t>
            </a:r>
            <a:endParaRPr kumimoji="1" lang="en-US" altLang="ja-JP" sz="1200" dirty="0" smtClean="0">
              <a:latin typeface="Arial" pitchFamily="34" charset="0"/>
              <a:cs typeface="Arial" pitchFamily="34" charset="0"/>
            </a:endParaRPr>
          </a:p>
        </p:txBody>
      </p:sp>
      <p:cxnSp>
        <p:nvCxnSpPr>
          <p:cNvPr id="68" name="図形 67"/>
          <p:cNvCxnSpPr>
            <a:stCxn id="62" idx="1"/>
            <a:endCxn id="110" idx="0"/>
          </p:cNvCxnSpPr>
          <p:nvPr/>
        </p:nvCxnSpPr>
        <p:spPr>
          <a:xfrm rot="10800000">
            <a:off x="2278822" y="1911702"/>
            <a:ext cx="1362613" cy="5130"/>
          </a:xfrm>
          <a:prstGeom prst="curvedConnector4">
            <a:avLst>
              <a:gd name="adj1" fmla="val 26829"/>
              <a:gd name="adj2" fmla="val 4556140"/>
            </a:avLst>
          </a:prstGeom>
          <a:ln w="25400">
            <a:solidFill>
              <a:srgbClr val="00B0F0"/>
            </a:solidFill>
            <a:tailEnd type="arrow"/>
          </a:ln>
          <a:effectLst>
            <a:outerShdw blurRad="40005" dist="20320" dir="5400000" algn="c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245588" y="1465040"/>
            <a:ext cx="219347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Query classes for Node</a:t>
            </a:r>
            <a:endParaRPr kumimoji="1" lang="ja-JP" altLang="en-US" sz="1200" dirty="0">
              <a:latin typeface="Arial" pitchFamily="34" charset="0"/>
              <a:cs typeface="Arial" pitchFamily="34" charset="0"/>
            </a:endParaRPr>
          </a:p>
        </p:txBody>
      </p:sp>
      <p:sp>
        <p:nvSpPr>
          <p:cNvPr id="60" name="正方形/長方形 59"/>
          <p:cNvSpPr/>
          <p:nvPr/>
        </p:nvSpPr>
        <p:spPr>
          <a:xfrm>
            <a:off x="61017" y="44624"/>
            <a:ext cx="3510898" cy="769441"/>
          </a:xfrm>
          <a:prstGeom prst="rect">
            <a:avLst/>
          </a:prstGeom>
        </p:spPr>
        <p:txBody>
          <a:bodyPr wrap="none">
            <a:spAutoFit/>
          </a:bodyPr>
          <a:lstStyle/>
          <a:p>
            <a:pPr algn="ctr"/>
            <a:r>
              <a:rPr lang="en-US" altLang="ja-JP" sz="4400" dirty="0" err="1" smtClean="0">
                <a:latin typeface="Arial Unicode MS" pitchFamily="50" charset="-128"/>
                <a:ea typeface="Arial Unicode MS" pitchFamily="50" charset="-128"/>
                <a:cs typeface="Arial Unicode MS" pitchFamily="50" charset="-128"/>
              </a:rPr>
              <a:t>Dodai</a:t>
            </a:r>
            <a:r>
              <a:rPr lang="en-US" altLang="ja-JP" sz="4400" dirty="0" smtClean="0">
                <a:latin typeface="Arial Unicode MS" pitchFamily="50" charset="-128"/>
                <a:ea typeface="Arial Unicode MS" pitchFamily="50" charset="-128"/>
                <a:cs typeface="Arial Unicode MS" pitchFamily="50" charset="-128"/>
              </a:rPr>
              <a:t>-deploy</a:t>
            </a:r>
            <a:endParaRPr lang="ja-JP" altLang="en-US" sz="4400" dirty="0">
              <a:latin typeface="Arial Unicode MS" pitchFamily="50" charset="-128"/>
              <a:ea typeface="Arial Unicode MS" pitchFamily="50" charset="-128"/>
              <a:cs typeface="Arial Unicode MS" pitchFamily="50" charset="-128"/>
            </a:endParaRPr>
          </a:p>
        </p:txBody>
      </p:sp>
      <p:sp>
        <p:nvSpPr>
          <p:cNvPr id="63" name="正方形/長方形 62"/>
          <p:cNvSpPr/>
          <p:nvPr/>
        </p:nvSpPr>
        <p:spPr>
          <a:xfrm>
            <a:off x="144016" y="5457418"/>
            <a:ext cx="5508104"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Puppet+MCollective</a:t>
            </a:r>
            <a:r>
              <a:rPr lang="ja-JP" altLang="en-US" sz="2000" dirty="0" smtClean="0">
                <a:latin typeface="HGP創英角ｺﾞｼｯｸUB" pitchFamily="50" charset="-128"/>
                <a:ea typeface="HGP創英角ｺﾞｼｯｸUB" pitchFamily="50" charset="-128"/>
                <a:cs typeface="Arial Unicode MS" pitchFamily="50" charset="-128"/>
              </a:rPr>
              <a:t>によりコンポーネントの依存性を考慮して並列実行大規模デプロイメントに対応</a:t>
            </a:r>
          </a:p>
        </p:txBody>
      </p:sp>
      <p:sp>
        <p:nvSpPr>
          <p:cNvPr id="61"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19</a:t>
            </a:fld>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16632"/>
            <a:ext cx="2232248" cy="582594"/>
          </a:xfrm>
        </p:spPr>
        <p:txBody>
          <a:bodyPr/>
          <a:lstStyle/>
          <a:p>
            <a:r>
              <a:rPr lang="ja-JP" altLang="en-US" dirty="0" smtClean="0">
                <a:latin typeface="HGP創英角ｺﾞｼｯｸUB" pitchFamily="50" charset="-128"/>
                <a:ea typeface="HGP創英角ｺﾞｼｯｸUB" pitchFamily="50" charset="-128"/>
              </a:rPr>
              <a:t>内容</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052736"/>
            <a:ext cx="8424936" cy="5256584"/>
          </a:xfrm>
        </p:spPr>
        <p:txBody>
          <a:bodyPr/>
          <a:lstStyle/>
          <a:p>
            <a:r>
              <a:rPr kumimoji="1" lang="ja-JP" altLang="en-US" sz="2800" dirty="0" smtClean="0">
                <a:latin typeface="HGP創英角ｺﾞｼｯｸUB" pitchFamily="50" charset="-128"/>
                <a:ea typeface="HGP創英角ｺﾞｼｯｸUB" pitchFamily="50" charset="-128"/>
              </a:rPr>
              <a:t>教育クラウド　</a:t>
            </a:r>
            <a:r>
              <a:rPr kumimoji="1" lang="en-US" altLang="ja-JP" sz="2800" dirty="0" err="1" smtClean="0">
                <a:latin typeface="HGP創英角ｺﾞｼｯｸUB" pitchFamily="50" charset="-128"/>
                <a:ea typeface="HGP創英角ｺﾞｼｯｸUB" pitchFamily="50" charset="-128"/>
              </a:rPr>
              <a:t>edubase</a:t>
            </a:r>
            <a:r>
              <a:rPr kumimoji="1" lang="en-US" altLang="ja-JP" sz="2800" dirty="0" smtClean="0">
                <a:latin typeface="HGP創英角ｺﾞｼｯｸUB" pitchFamily="50" charset="-128"/>
                <a:ea typeface="HGP創英角ｺﾞｼｯｸUB" pitchFamily="50" charset="-128"/>
              </a:rPr>
              <a:t> Cloud</a:t>
            </a:r>
            <a:r>
              <a:rPr kumimoji="1" lang="ja-JP" altLang="en-US" sz="2800" dirty="0" smtClean="0">
                <a:latin typeface="HGP創英角ｺﾞｼｯｸUB" pitchFamily="50" charset="-128"/>
                <a:ea typeface="HGP創英角ｺﾞｼｯｸUB" pitchFamily="50" charset="-128"/>
              </a:rPr>
              <a:t>　</a:t>
            </a:r>
            <a:r>
              <a:rPr kumimoji="1" lang="en-US" altLang="ja-JP" sz="2800" dirty="0" smtClean="0">
                <a:latin typeface="HGP創英角ｺﾞｼｯｸUB" pitchFamily="50" charset="-128"/>
                <a:ea typeface="HGP創英角ｺﾞｼｯｸUB" pitchFamily="50" charset="-128"/>
              </a:rPr>
              <a:t>(</a:t>
            </a:r>
            <a:r>
              <a:rPr kumimoji="1" lang="ja-JP" altLang="en-US" sz="2800" dirty="0" smtClean="0">
                <a:latin typeface="HGP創英角ｺﾞｼｯｸUB" pitchFamily="50" charset="-128"/>
                <a:ea typeface="HGP創英角ｺﾞｼｯｸUB" pitchFamily="50" charset="-128"/>
              </a:rPr>
              <a:t>運用　</a:t>
            </a:r>
            <a:r>
              <a:rPr kumimoji="1" lang="en-US" altLang="ja-JP" sz="2800" dirty="0" smtClean="0">
                <a:latin typeface="HGP創英角ｺﾞｼｯｸUB" pitchFamily="50" charset="-128"/>
                <a:ea typeface="HGP創英角ｺﾞｼｯｸUB" pitchFamily="50" charset="-128"/>
              </a:rPr>
              <a:t>2010.5 - )</a:t>
            </a:r>
          </a:p>
          <a:p>
            <a:pPr lvl="1"/>
            <a:r>
              <a:rPr lang="ja-JP" altLang="en-US" sz="2000" dirty="0" smtClean="0">
                <a:latin typeface="HGP創英角ｺﾞｼｯｸUB" pitchFamily="50" charset="-128"/>
                <a:ea typeface="HGP創英角ｺﾞｼｯｸUB" pitchFamily="50" charset="-128"/>
              </a:rPr>
              <a:t>アカデミッククラウドシンポジューム</a:t>
            </a:r>
            <a:r>
              <a:rPr lang="en-US" altLang="ja-JP" sz="2000" dirty="0" smtClean="0">
                <a:latin typeface="HGP創英角ｺﾞｼｯｸUB" pitchFamily="50" charset="-128"/>
                <a:ea typeface="HGP創英角ｺﾞｼｯｸUB" pitchFamily="50" charset="-128"/>
              </a:rPr>
              <a:t>2011</a:t>
            </a:r>
            <a:r>
              <a:rPr lang="ja-JP" altLang="en-US" sz="2000" dirty="0" smtClean="0">
                <a:latin typeface="HGP創英角ｺﾞｼｯｸUB" pitchFamily="50" charset="-128"/>
                <a:ea typeface="HGP創英角ｺﾞｼｯｸUB" pitchFamily="50" charset="-128"/>
              </a:rPr>
              <a:t>　「教育クラウド </a:t>
            </a:r>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a:t>
            </a:r>
            <a:r>
              <a:rPr lang="ja-JP" altLang="en-US" sz="2000" dirty="0" smtClean="0">
                <a:latin typeface="HGP創英角ｺﾞｼｯｸUB" pitchFamily="50" charset="-128"/>
                <a:ea typeface="HGP創英角ｺﾞｼｯｸUB" pitchFamily="50" charset="-128"/>
              </a:rPr>
              <a:t>の利用事例と運用」 アップデート</a:t>
            </a:r>
            <a:endParaRPr lang="en-US" altLang="ja-JP" sz="2000" dirty="0" smtClean="0">
              <a:latin typeface="HGP創英角ｺﾞｼｯｸUB" pitchFamily="50" charset="-128"/>
              <a:ea typeface="HGP創英角ｺﾞｼｯｸUB" pitchFamily="50" charset="-128"/>
            </a:endParaRPr>
          </a:p>
          <a:p>
            <a:pPr lvl="1"/>
            <a:r>
              <a:rPr kumimoji="1" lang="ja-JP" altLang="en-US" sz="2000" dirty="0" smtClean="0">
                <a:latin typeface="HGP創英角ｺﾞｼｯｸUB" pitchFamily="50" charset="-128"/>
                <a:ea typeface="HGP創英角ｺﾞｼｯｸUB" pitchFamily="50" charset="-128"/>
              </a:rPr>
              <a:t>クラウド利用状況可視化デモ</a:t>
            </a:r>
            <a:endParaRPr kumimoji="1"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研究クラウド　</a:t>
            </a:r>
            <a:r>
              <a:rPr lang="en-US" altLang="ja-JP" sz="2800" dirty="0" err="1" smtClean="0">
                <a:latin typeface="HGP創英角ｺﾞｼｯｸUB" pitchFamily="50" charset="-128"/>
                <a:ea typeface="HGP創英角ｺﾞｼｯｸUB" pitchFamily="50" charset="-128"/>
              </a:rPr>
              <a:t>gunnii</a:t>
            </a:r>
            <a:r>
              <a:rPr lang="ja-JP" altLang="en-US" sz="2800" dirty="0" smtClean="0">
                <a:latin typeface="HGP創英角ｺﾞｼｯｸUB" pitchFamily="50" charset="-128"/>
                <a:ea typeface="HGP創英角ｺﾞｼｯｸUB" pitchFamily="50" charset="-128"/>
              </a:rPr>
              <a:t> </a:t>
            </a:r>
            <a:r>
              <a:rPr lang="en-US" altLang="ja-JP" sz="2800" dirty="0" smtClean="0">
                <a:latin typeface="HGP創英角ｺﾞｼｯｸUB" pitchFamily="50" charset="-128"/>
                <a:ea typeface="HGP創英角ｺﾞｼｯｸUB" pitchFamily="50" charset="-128"/>
              </a:rPr>
              <a:t>+ </a:t>
            </a:r>
            <a:r>
              <a:rPr lang="en-US" altLang="ja-JP" sz="2800" dirty="0" err="1" smtClean="0">
                <a:latin typeface="HGP創英角ｺﾞｼｯｸUB" pitchFamily="50" charset="-128"/>
                <a:ea typeface="HGP創英角ｺﾞｼｯｸUB" pitchFamily="50" charset="-128"/>
              </a:rPr>
              <a:t>tinii</a:t>
            </a:r>
            <a:r>
              <a:rPr lang="en-US" altLang="ja-JP" sz="2800" dirty="0" smtClean="0">
                <a:latin typeface="HGP創英角ｺﾞｼｯｸUB" pitchFamily="50" charset="-128"/>
                <a:ea typeface="HGP創英角ｺﾞｼｯｸUB" pitchFamily="50" charset="-128"/>
              </a:rPr>
              <a:t> (</a:t>
            </a:r>
            <a:r>
              <a:rPr lang="ja-JP" altLang="en-US" sz="2800" dirty="0" smtClean="0">
                <a:latin typeface="HGP創英角ｺﾞｼｯｸUB" pitchFamily="50" charset="-128"/>
                <a:ea typeface="HGP創英角ｺﾞｼｯｸUB" pitchFamily="50" charset="-128"/>
              </a:rPr>
              <a:t>運用　</a:t>
            </a:r>
            <a:r>
              <a:rPr lang="en-US" altLang="ja-JP" sz="2800" dirty="0" smtClean="0">
                <a:latin typeface="HGP創英角ｺﾞｼｯｸUB" pitchFamily="50" charset="-128"/>
                <a:ea typeface="HGP創英角ｺﾞｼｯｸUB" pitchFamily="50" charset="-128"/>
              </a:rPr>
              <a:t>2012.7 -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err="1" smtClean="0">
                <a:latin typeface="HGP創英角ｺﾞｼｯｸUB" pitchFamily="50" charset="-128"/>
                <a:ea typeface="HGP創英角ｺﾞｼｯｸUB" pitchFamily="50" charset="-128"/>
              </a:rPr>
              <a:t>dodai</a:t>
            </a:r>
            <a:endParaRPr lang="en-US" altLang="ja-JP" sz="2000" dirty="0" smtClean="0">
              <a:latin typeface="HGP創英角ｺﾞｼｯｸUB" pitchFamily="50" charset="-128"/>
              <a:ea typeface="HGP創英角ｺﾞｼｯｸUB" pitchFamily="50" charset="-128"/>
            </a:endParaRPr>
          </a:p>
          <a:p>
            <a:pPr lvl="1"/>
            <a:r>
              <a:rPr lang="en-US" altLang="ja-JP" sz="2000" dirty="0" smtClean="0">
                <a:latin typeface="HGP創英角ｺﾞｼｯｸUB" pitchFamily="50" charset="-128"/>
                <a:ea typeface="HGP創英角ｺﾞｼｯｸUB" pitchFamily="50" charset="-128"/>
              </a:rPr>
              <a:t>NII </a:t>
            </a:r>
            <a:r>
              <a:rPr lang="ja-JP" altLang="en-US" sz="2000" dirty="0" smtClean="0">
                <a:latin typeface="HGP創英角ｺﾞｼｯｸUB" pitchFamily="50" charset="-128"/>
                <a:ea typeface="HGP創英角ｺﾞｼｯｸUB" pitchFamily="50" charset="-128"/>
              </a:rPr>
              <a:t>研究クラウド</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クラスタ構築デモ</a:t>
            </a:r>
            <a:r>
              <a:rPr lang="en-US" altLang="ja-JP" sz="2000" dirty="0" smtClean="0">
                <a:latin typeface="HGP創英角ｺﾞｼｯｸUB" pitchFamily="50" charset="-128"/>
                <a:ea typeface="HGP創英角ｺﾞｼｯｸUB" pitchFamily="50" charset="-128"/>
              </a:rPr>
              <a:t>@</a:t>
            </a:r>
            <a:r>
              <a:rPr lang="en-US" altLang="ja-JP" sz="2000" dirty="0" err="1" smtClean="0">
                <a:latin typeface="HGP創英角ｺﾞｼｯｸUB" pitchFamily="50" charset="-128"/>
                <a:ea typeface="HGP創英角ｺﾞｼｯｸUB" pitchFamily="50" charset="-128"/>
              </a:rPr>
              <a:t>gunnii</a:t>
            </a:r>
            <a:r>
              <a:rPr lang="en-US" altLang="ja-JP" sz="2000" dirty="0" smtClean="0">
                <a:latin typeface="HGP創英角ｺﾞｼｯｸUB" pitchFamily="50" charset="-128"/>
                <a:ea typeface="HGP創英角ｺﾞｼｯｸUB" pitchFamily="50" charset="-128"/>
              </a:rPr>
              <a:t> </a:t>
            </a:r>
          </a:p>
          <a:p>
            <a:pPr lvl="1"/>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Cloud#16</a:t>
            </a:r>
            <a:r>
              <a:rPr lang="ja-JP" altLang="en-US" sz="2000" dirty="0" smtClean="0">
                <a:latin typeface="HGP創英角ｺﾞｼｯｸUB" pitchFamily="50" charset="-128"/>
                <a:ea typeface="HGP創英角ｺﾞｼｯｸUB" pitchFamily="50" charset="-128"/>
              </a:rPr>
              <a:t>デモ</a:t>
            </a:r>
            <a:endParaRPr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インタークラウド基盤 </a:t>
            </a:r>
            <a:r>
              <a:rPr lang="en-US" altLang="ja-JP" sz="2800" dirty="0" smtClean="0">
                <a:latin typeface="HGP創英角ｺﾞｼｯｸUB" pitchFamily="50" charset="-128"/>
                <a:ea typeface="HGP創英角ｺﾞｼｯｸUB" pitchFamily="50" charset="-128"/>
              </a:rPr>
              <a:t>(</a:t>
            </a:r>
            <a:r>
              <a:rPr lang="ja-JP" altLang="en-US" sz="2800" dirty="0" smtClean="0">
                <a:latin typeface="HGP創英角ｺﾞｼｯｸUB" pitchFamily="50" charset="-128"/>
                <a:ea typeface="HGP創英角ｺﾞｼｯｸUB" pitchFamily="50" charset="-128"/>
              </a:rPr>
              <a:t>実験　</a:t>
            </a:r>
            <a:r>
              <a:rPr lang="en-US" altLang="ja-JP" sz="2800" dirty="0" smtClean="0">
                <a:latin typeface="HGP創英角ｺﾞｼｯｸUB" pitchFamily="50" charset="-128"/>
                <a:ea typeface="HGP創英角ｺﾞｼｯｸUB" pitchFamily="50" charset="-128"/>
              </a:rPr>
              <a:t>2012.10 – [</a:t>
            </a:r>
            <a:r>
              <a:rPr lang="ja-JP" altLang="en-US" sz="2800" dirty="0" smtClean="0">
                <a:latin typeface="HGP創英角ｺﾞｼｯｸUB" pitchFamily="50" charset="-128"/>
                <a:ea typeface="HGP創英角ｺﾞｼｯｸUB" pitchFamily="50" charset="-128"/>
              </a:rPr>
              <a:t>予定</a:t>
            </a:r>
            <a:r>
              <a:rPr lang="en-US" altLang="ja-JP" sz="2800" dirty="0" smtClean="0">
                <a:latin typeface="HGP創英角ｺﾞｼｯｸUB" pitchFamily="50" charset="-128"/>
                <a:ea typeface="HGP創英角ｺﾞｼｯｸUB" pitchFamily="50" charset="-128"/>
              </a:rPr>
              <a:t>]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smtClean="0">
                <a:latin typeface="HGP創英角ｺﾞｼｯｸUB" pitchFamily="50" charset="-128"/>
                <a:ea typeface="HGP創英角ｺﾞｼｯｸUB" pitchFamily="50" charset="-128"/>
              </a:rPr>
              <a:t>colony</a:t>
            </a:r>
          </a:p>
          <a:p>
            <a:pPr lvl="1"/>
            <a:r>
              <a:rPr lang="ja-JP" altLang="en-US" sz="2000" dirty="0" smtClean="0">
                <a:latin typeface="HGP創英角ｺﾞｼｯｸUB" pitchFamily="50" charset="-128"/>
                <a:ea typeface="HGP創英角ｺﾞｼｯｸUB" pitchFamily="50" charset="-128"/>
              </a:rPr>
              <a:t>分散オブジェクトストア予備実験</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クラウドマイグレーションデモ</a:t>
            </a:r>
            <a:endParaRPr lang="en-US" altLang="ja-JP" sz="2000" dirty="0" smtClean="0">
              <a:latin typeface="HGP創英角ｺﾞｼｯｸUB" pitchFamily="50" charset="-128"/>
              <a:ea typeface="HGP創英角ｺﾞｼｯｸUB" pitchFamily="50" charset="-128"/>
            </a:endParaRPr>
          </a:p>
          <a:p>
            <a:pPr lvl="1"/>
            <a:endParaRPr lang="en-US" altLang="ja-JP" sz="2400" dirty="0" smtClean="0">
              <a:latin typeface="HGP創英角ｺﾞｼｯｸUB" pitchFamily="50" charset="-128"/>
              <a:ea typeface="HGP創英角ｺﾞｼｯｸUB" pitchFamily="50" charset="-128"/>
            </a:endParaRPr>
          </a:p>
          <a:p>
            <a:endParaRPr kumimoji="1" lang="ja-JP" altLang="en-US" sz="2800" dirty="0">
              <a:latin typeface="HGP創英角ｺﾞｼｯｸUB" pitchFamily="50" charset="-128"/>
              <a:ea typeface="HGP創英角ｺﾞｼｯｸUB" pitchFamily="50" charset="-128"/>
            </a:endParaRP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a:t>
            </a:fld>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3528" y="1628800"/>
            <a:ext cx="8592534" cy="3960440"/>
          </a:xfrm>
          <a:prstGeom prst="rect">
            <a:avLst/>
          </a:prstGeom>
          <a:noFill/>
          <a:ln w="9525">
            <a:noFill/>
            <a:miter lim="800000"/>
            <a:headEnd/>
            <a:tailEnd/>
          </a:ln>
        </p:spPr>
      </p:pic>
      <p:sp>
        <p:nvSpPr>
          <p:cNvPr id="6" name="正方形/長方形 5"/>
          <p:cNvSpPr/>
          <p:nvPr/>
        </p:nvSpPr>
        <p:spPr>
          <a:xfrm>
            <a:off x="179512" y="116632"/>
            <a:ext cx="8029762" cy="646331"/>
          </a:xfrm>
          <a:prstGeom prst="rect">
            <a:avLst/>
          </a:prstGeom>
        </p:spPr>
        <p:txBody>
          <a:bodyPr wrap="none">
            <a:spAutoFit/>
          </a:bodyPr>
          <a:lstStyle/>
          <a:p>
            <a:pPr algn="ctr"/>
            <a:r>
              <a:rPr lang="ja-JP" altLang="en-US" sz="3600" dirty="0" smtClean="0">
                <a:latin typeface="HGP創英角ｺﾞｼｯｸUB" pitchFamily="50" charset="-128"/>
                <a:ea typeface="HGP創英角ｺﾞｼｯｸUB" pitchFamily="50" charset="-128"/>
                <a:cs typeface="Arial Unicode MS" pitchFamily="50" charset="-128"/>
              </a:rPr>
              <a:t>物理・仮想マシンの統一的フレームワーク</a:t>
            </a: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20</a:t>
            </a:fld>
            <a:endParaRPr lang="ja-JP"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460574" y="4242959"/>
            <a:ext cx="6690493" cy="1418289"/>
          </a:xfrm>
          <a:prstGeom prst="rect">
            <a:avLst/>
          </a:prstGeom>
          <a:solidFill>
            <a:schemeClr val="tx2">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7" name="正方形/長方形 6"/>
          <p:cNvSpPr/>
          <p:nvPr/>
        </p:nvSpPr>
        <p:spPr>
          <a:xfrm>
            <a:off x="143024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OpenStack-1</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8" name="正方形/長方形 7"/>
          <p:cNvSpPr/>
          <p:nvPr/>
        </p:nvSpPr>
        <p:spPr>
          <a:xfrm>
            <a:off x="418515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Eucalyptus</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9" name="正方形/長方形 8"/>
          <p:cNvSpPr/>
          <p:nvPr/>
        </p:nvSpPr>
        <p:spPr>
          <a:xfrm>
            <a:off x="5543635"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Hadoop</a:t>
            </a:r>
            <a:endParaRPr lang="ja-JP" altLang="en-US" sz="1600" dirty="0">
              <a:latin typeface="HGP創英角ｺﾞｼｯｸUB" pitchFamily="50" charset="-128"/>
              <a:ea typeface="HGP創英角ｺﾞｼｯｸUB" pitchFamily="50" charset="-128"/>
              <a:cs typeface="Arial" pitchFamily="34" charset="0"/>
            </a:endParaRPr>
          </a:p>
        </p:txBody>
      </p:sp>
      <p:sp>
        <p:nvSpPr>
          <p:cNvPr id="10" name="正方形/長方形 9"/>
          <p:cNvSpPr/>
          <p:nvPr/>
        </p:nvSpPr>
        <p:spPr>
          <a:xfrm>
            <a:off x="6892864"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SunGrid</a:t>
            </a:r>
            <a:r>
              <a:rPr lang="en-US" altLang="ja-JP" sz="1600" dirty="0" smtClean="0">
                <a:latin typeface="HGP創英角ｺﾞｼｯｸUB" pitchFamily="50" charset="-128"/>
                <a:ea typeface="HGP創英角ｺﾞｼｯｸUB" pitchFamily="50" charset="-128"/>
                <a:cs typeface="Arial" pitchFamily="34" charset="0"/>
              </a:rPr>
              <a:t> Engine</a:t>
            </a:r>
            <a:endParaRPr lang="ja-JP" altLang="en-US" sz="1600" dirty="0">
              <a:latin typeface="HGP創英角ｺﾞｼｯｸUB" pitchFamily="50" charset="-128"/>
              <a:ea typeface="HGP創英角ｺﾞｼｯｸUB" pitchFamily="50" charset="-128"/>
              <a:cs typeface="Arial" pitchFamily="34" charset="0"/>
            </a:endParaRPr>
          </a:p>
        </p:txBody>
      </p:sp>
      <p:grpSp>
        <p:nvGrpSpPr>
          <p:cNvPr id="11" name="グループ化 13"/>
          <p:cNvGrpSpPr/>
          <p:nvPr/>
        </p:nvGrpSpPr>
        <p:grpSpPr>
          <a:xfrm>
            <a:off x="1430246" y="1821456"/>
            <a:ext cx="1166484" cy="1104213"/>
            <a:chOff x="1259629" y="2924944"/>
            <a:chExt cx="2987827" cy="648072"/>
          </a:xfrm>
        </p:grpSpPr>
        <p:sp>
          <p:nvSpPr>
            <p:cNvPr id="31"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32" name="正方形/長方形 31"/>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13" name="テキスト ボックス 12"/>
          <p:cNvSpPr txBox="1"/>
          <p:nvPr/>
        </p:nvSpPr>
        <p:spPr>
          <a:xfrm>
            <a:off x="467545" y="4767130"/>
            <a:ext cx="1002197"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C</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4" name="テキスト ボックス 13"/>
          <p:cNvSpPr txBox="1"/>
          <p:nvPr/>
        </p:nvSpPr>
        <p:spPr>
          <a:xfrm>
            <a:off x="467545" y="3348841"/>
            <a:ext cx="854721"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I</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5" name="テキスト ボックス 14"/>
          <p:cNvSpPr txBox="1"/>
          <p:nvPr/>
        </p:nvSpPr>
        <p:spPr>
          <a:xfrm>
            <a:off x="467544" y="2148752"/>
            <a:ext cx="968535"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P</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6" name="正方形/長方形 15"/>
          <p:cNvSpPr/>
          <p:nvPr/>
        </p:nvSpPr>
        <p:spPr>
          <a:xfrm>
            <a:off x="2833832" y="3168858"/>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OpenStack-2</a:t>
            </a:r>
            <a:endParaRPr kumimoji="1" lang="ja-JP" altLang="en-US" sz="1600" dirty="0">
              <a:latin typeface="HGP創英角ｺﾞｼｯｸUB" pitchFamily="50" charset="-128"/>
              <a:ea typeface="HGP創英角ｺﾞｼｯｸUB" pitchFamily="50" charset="-128"/>
              <a:cs typeface="Arial" pitchFamily="34" charset="0"/>
            </a:endParaRPr>
          </a:p>
        </p:txBody>
      </p:sp>
      <p:grpSp>
        <p:nvGrpSpPr>
          <p:cNvPr id="37" name="グループ化 36"/>
          <p:cNvGrpSpPr/>
          <p:nvPr/>
        </p:nvGrpSpPr>
        <p:grpSpPr>
          <a:xfrm>
            <a:off x="2749380" y="1700807"/>
            <a:ext cx="4096633" cy="2570971"/>
            <a:chOff x="2749380" y="1785457"/>
            <a:chExt cx="4096633" cy="3062386"/>
          </a:xfrm>
        </p:grpSpPr>
        <p:cxnSp>
          <p:nvCxnSpPr>
            <p:cNvPr id="18" name="直線コネクタ 17"/>
            <p:cNvCxnSpPr/>
            <p:nvPr/>
          </p:nvCxnSpPr>
          <p:spPr>
            <a:xfrm rot="5400000">
              <a:off x="1221993" y="3320456"/>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rot="5400000">
              <a:off x="259840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rot="5400000">
              <a:off x="395851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5318626"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8316416" y="2636911"/>
            <a:ext cx="385922" cy="400110"/>
          </a:xfrm>
          <a:prstGeom prst="rect">
            <a:avLst/>
          </a:prstGeom>
          <a:noFill/>
        </p:spPr>
        <p:txBody>
          <a:bodyPr wrap="square" rtlCol="0">
            <a:spAutoFit/>
          </a:bodyPr>
          <a:lstStyle/>
          <a:p>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5" name="角丸四角形 24"/>
          <p:cNvSpPr/>
          <p:nvPr/>
        </p:nvSpPr>
        <p:spPr>
          <a:xfrm>
            <a:off x="1752478" y="4416861"/>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Upper layer:  Deploying software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dirty="0" smtClean="0">
                <a:solidFill>
                  <a:schemeClr val="tx1"/>
                </a:solidFill>
                <a:latin typeface="HGP創英角ｺﾞｼｯｸUB" pitchFamily="50" charset="-128"/>
                <a:ea typeface="HGP創英角ｺﾞｼｯｸUB" pitchFamily="50" charset="-128"/>
              </a:rPr>
              <a:t>-deploy]</a:t>
            </a:r>
            <a:endParaRPr kumimoji="1" lang="ja-JP" altLang="en-US" dirty="0">
              <a:solidFill>
                <a:schemeClr val="tx1"/>
              </a:solidFill>
              <a:latin typeface="HGP創英角ｺﾞｼｯｸUB" pitchFamily="50" charset="-128"/>
              <a:ea typeface="HGP創英角ｺﾞｼｯｸUB" pitchFamily="50" charset="-128"/>
            </a:endParaRPr>
          </a:p>
        </p:txBody>
      </p:sp>
      <p:sp>
        <p:nvSpPr>
          <p:cNvPr id="26" name="角丸四角形 25"/>
          <p:cNvSpPr/>
          <p:nvPr/>
        </p:nvSpPr>
        <p:spPr>
          <a:xfrm>
            <a:off x="1752478" y="5039055"/>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Lower layer:  Preparation of nodes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smtClean="0">
                <a:solidFill>
                  <a:schemeClr val="tx1"/>
                </a:solidFill>
                <a:latin typeface="HGP創英角ｺﾞｼｯｸUB" pitchFamily="50" charset="-128"/>
                <a:ea typeface="HGP創英角ｺﾞｼｯｸUB" pitchFamily="50" charset="-128"/>
              </a:rPr>
              <a:t>-compute]</a:t>
            </a:r>
            <a:endParaRPr kumimoji="1" lang="ja-JP" altLang="en-US" dirty="0">
              <a:solidFill>
                <a:schemeClr val="tx1"/>
              </a:solidFill>
              <a:latin typeface="HGP創英角ｺﾞｼｯｸUB" pitchFamily="50" charset="-128"/>
              <a:ea typeface="HGP創英角ｺﾞｼｯｸUB" pitchFamily="50" charset="-128"/>
            </a:endParaRPr>
          </a:p>
        </p:txBody>
      </p:sp>
      <p:grpSp>
        <p:nvGrpSpPr>
          <p:cNvPr id="38" name="グループ化 13"/>
          <p:cNvGrpSpPr/>
          <p:nvPr/>
        </p:nvGrpSpPr>
        <p:grpSpPr>
          <a:xfrm>
            <a:off x="2843808" y="1844823"/>
            <a:ext cx="1166484" cy="1104213"/>
            <a:chOff x="1259629" y="2924944"/>
            <a:chExt cx="2987827" cy="648072"/>
          </a:xfrm>
        </p:grpSpPr>
        <p:sp>
          <p:nvSpPr>
            <p:cNvPr id="39"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0" name="正方形/長方形 39"/>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grpSp>
        <p:nvGrpSpPr>
          <p:cNvPr id="41" name="グループ化 13"/>
          <p:cNvGrpSpPr/>
          <p:nvPr/>
        </p:nvGrpSpPr>
        <p:grpSpPr>
          <a:xfrm>
            <a:off x="4211960" y="1844823"/>
            <a:ext cx="1166484" cy="1104213"/>
            <a:chOff x="1259629" y="2924944"/>
            <a:chExt cx="2987827" cy="648072"/>
          </a:xfrm>
        </p:grpSpPr>
        <p:sp>
          <p:nvSpPr>
            <p:cNvPr id="42"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3" name="正方形/長方形 42"/>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44" name="正方形/長方形 43"/>
          <p:cNvSpPr/>
          <p:nvPr/>
        </p:nvSpPr>
        <p:spPr>
          <a:xfrm>
            <a:off x="423715" y="67271"/>
            <a:ext cx="3217547" cy="769441"/>
          </a:xfrm>
          <a:prstGeom prst="rect">
            <a:avLst/>
          </a:prstGeom>
        </p:spPr>
        <p:txBody>
          <a:bodyPr wrap="none">
            <a:spAutoFit/>
          </a:bodyPr>
          <a:lstStyle/>
          <a:p>
            <a:pPr algn="ctr"/>
            <a:r>
              <a:rPr lang="en-US" altLang="ja-JP" sz="4400" dirty="0" err="1" smtClean="0">
                <a:latin typeface="HGP創英角ｺﾞｼｯｸUB" pitchFamily="50" charset="-128"/>
                <a:ea typeface="HGP創英角ｺﾞｼｯｸUB" pitchFamily="50" charset="-128"/>
                <a:cs typeface="Arial Unicode MS" pitchFamily="50" charset="-128"/>
              </a:rPr>
              <a:t>dodai</a:t>
            </a:r>
            <a:r>
              <a:rPr lang="ja-JP" altLang="en-US" sz="4400" dirty="0" smtClean="0">
                <a:latin typeface="HGP創英角ｺﾞｼｯｸUB" pitchFamily="50" charset="-128"/>
                <a:ea typeface="HGP創英角ｺﾞｼｯｸUB" pitchFamily="50" charset="-128"/>
                <a:cs typeface="Arial Unicode MS" pitchFamily="50" charset="-128"/>
              </a:rPr>
              <a:t>利用例</a:t>
            </a:r>
            <a:endParaRPr lang="ja-JP" altLang="en-US" sz="4400" dirty="0">
              <a:latin typeface="HGP創英角ｺﾞｼｯｸUB" pitchFamily="50" charset="-128"/>
              <a:ea typeface="HGP創英角ｺﾞｼｯｸUB" pitchFamily="50" charset="-128"/>
              <a:cs typeface="Arial Unicode MS" pitchFamily="50" charset="-128"/>
            </a:endParaRPr>
          </a:p>
        </p:txBody>
      </p:sp>
      <p:sp>
        <p:nvSpPr>
          <p:cNvPr id="2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21</a:t>
            </a:fld>
            <a:endParaRPr lang="ja-JP"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73"/>
          <p:cNvGrpSpPr/>
          <p:nvPr/>
        </p:nvGrpSpPr>
        <p:grpSpPr>
          <a:xfrm>
            <a:off x="3275856" y="3933056"/>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15" name="グループ化 74"/>
          <p:cNvGrpSpPr/>
          <p:nvPr/>
        </p:nvGrpSpPr>
        <p:grpSpPr>
          <a:xfrm>
            <a:off x="3275856" y="2636912"/>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514382"/>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84784"/>
            <a:ext cx="6099720" cy="3888432"/>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92896"/>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82498"/>
            <a:ext cx="382952" cy="531877"/>
          </a:xfrm>
          <a:prstGeom prst="rect">
            <a:avLst/>
          </a:prstGeom>
          <a:noFill/>
          <a:ln w="9525">
            <a:noFill/>
            <a:miter lim="800000"/>
            <a:headEnd/>
            <a:tailEnd/>
          </a:ln>
        </p:spPr>
      </p:pic>
      <p:sp>
        <p:nvSpPr>
          <p:cNvPr id="30" name="円柱 29"/>
          <p:cNvSpPr/>
          <p:nvPr/>
        </p:nvSpPr>
        <p:spPr>
          <a:xfrm>
            <a:off x="6340904"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862518"/>
            <a:ext cx="382952" cy="531877"/>
          </a:xfrm>
          <a:prstGeom prst="rect">
            <a:avLst/>
          </a:prstGeom>
          <a:noFill/>
          <a:ln w="9525">
            <a:noFill/>
            <a:miter lim="800000"/>
            <a:headEnd/>
            <a:tailEnd/>
          </a:ln>
        </p:spPr>
      </p:pic>
      <p:sp>
        <p:nvSpPr>
          <p:cNvPr id="32" name="円柱 31"/>
          <p:cNvSpPr/>
          <p:nvPr/>
        </p:nvSpPr>
        <p:spPr>
          <a:xfrm>
            <a:off x="6606024" y="322255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754506"/>
            <a:ext cx="382952" cy="531877"/>
          </a:xfrm>
          <a:prstGeom prst="rect">
            <a:avLst/>
          </a:prstGeom>
          <a:noFill/>
          <a:ln w="9525">
            <a:noFill/>
            <a:miter lim="800000"/>
            <a:headEnd/>
            <a:tailEnd/>
          </a:ln>
        </p:spPr>
      </p:pic>
      <p:sp>
        <p:nvSpPr>
          <p:cNvPr id="34" name="円柱 33"/>
          <p:cNvSpPr/>
          <p:nvPr/>
        </p:nvSpPr>
        <p:spPr>
          <a:xfrm>
            <a:off x="6916968" y="311454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717032"/>
            <a:ext cx="382952" cy="531877"/>
          </a:xfrm>
          <a:prstGeom prst="rect">
            <a:avLst/>
          </a:prstGeom>
          <a:noFill/>
          <a:ln w="9525">
            <a:noFill/>
            <a:miter lim="800000"/>
            <a:headEnd/>
            <a:tailEnd/>
          </a:ln>
        </p:spPr>
      </p:pic>
      <p:sp>
        <p:nvSpPr>
          <p:cNvPr id="36" name="円柱 35"/>
          <p:cNvSpPr/>
          <p:nvPr/>
        </p:nvSpPr>
        <p:spPr>
          <a:xfrm>
            <a:off x="6493304"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97052"/>
            <a:ext cx="382952" cy="531877"/>
          </a:xfrm>
          <a:prstGeom prst="rect">
            <a:avLst/>
          </a:prstGeom>
          <a:noFill/>
          <a:ln w="9525">
            <a:noFill/>
            <a:miter lim="800000"/>
            <a:headEnd/>
            <a:tailEnd/>
          </a:ln>
        </p:spPr>
      </p:pic>
      <p:sp>
        <p:nvSpPr>
          <p:cNvPr id="38" name="円柱 37"/>
          <p:cNvSpPr/>
          <p:nvPr/>
        </p:nvSpPr>
        <p:spPr>
          <a:xfrm>
            <a:off x="6758424" y="425709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89040"/>
            <a:ext cx="382952" cy="531877"/>
          </a:xfrm>
          <a:prstGeom prst="rect">
            <a:avLst/>
          </a:prstGeom>
          <a:noFill/>
          <a:ln w="9525">
            <a:noFill/>
            <a:miter lim="800000"/>
            <a:headEnd/>
            <a:tailEnd/>
          </a:ln>
        </p:spPr>
      </p:pic>
      <p:sp>
        <p:nvSpPr>
          <p:cNvPr id="40" name="円柱 39"/>
          <p:cNvSpPr/>
          <p:nvPr/>
        </p:nvSpPr>
        <p:spPr>
          <a:xfrm>
            <a:off x="7069368" y="41490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645024"/>
            <a:ext cx="382952" cy="531877"/>
          </a:xfrm>
          <a:prstGeom prst="rect">
            <a:avLst/>
          </a:prstGeom>
          <a:noFill/>
          <a:ln w="9525">
            <a:noFill/>
            <a:miter lim="800000"/>
            <a:headEnd/>
            <a:tailEnd/>
          </a:ln>
        </p:spPr>
      </p:pic>
      <p:sp>
        <p:nvSpPr>
          <p:cNvPr id="42" name="円柱 41"/>
          <p:cNvSpPr/>
          <p:nvPr/>
        </p:nvSpPr>
        <p:spPr>
          <a:xfrm>
            <a:off x="7503368"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825044"/>
            <a:ext cx="382952" cy="531877"/>
          </a:xfrm>
          <a:prstGeom prst="rect">
            <a:avLst/>
          </a:prstGeom>
          <a:noFill/>
          <a:ln w="9525">
            <a:noFill/>
            <a:miter lim="800000"/>
            <a:headEnd/>
            <a:tailEnd/>
          </a:ln>
        </p:spPr>
      </p:pic>
      <p:sp>
        <p:nvSpPr>
          <p:cNvPr id="44" name="円柱 43"/>
          <p:cNvSpPr/>
          <p:nvPr/>
        </p:nvSpPr>
        <p:spPr>
          <a:xfrm>
            <a:off x="7768488"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717032"/>
            <a:ext cx="382952" cy="531877"/>
          </a:xfrm>
          <a:prstGeom prst="rect">
            <a:avLst/>
          </a:prstGeom>
          <a:noFill/>
          <a:ln w="9525">
            <a:noFill/>
            <a:miter lim="800000"/>
            <a:headEnd/>
            <a:tailEnd/>
          </a:ln>
        </p:spPr>
      </p:pic>
      <p:sp>
        <p:nvSpPr>
          <p:cNvPr id="46" name="円柱 45"/>
          <p:cNvSpPr/>
          <p:nvPr/>
        </p:nvSpPr>
        <p:spPr>
          <a:xfrm>
            <a:off x="8079432"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708920"/>
            <a:ext cx="382952" cy="531877"/>
          </a:xfrm>
          <a:prstGeom prst="rect">
            <a:avLst/>
          </a:prstGeom>
          <a:noFill/>
          <a:ln w="9525">
            <a:noFill/>
            <a:miter lim="800000"/>
            <a:headEnd/>
            <a:tailEnd/>
          </a:ln>
        </p:spPr>
      </p:pic>
      <p:sp>
        <p:nvSpPr>
          <p:cNvPr id="48" name="円柱 47"/>
          <p:cNvSpPr/>
          <p:nvPr/>
        </p:nvSpPr>
        <p:spPr>
          <a:xfrm>
            <a:off x="7575376"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88940"/>
            <a:ext cx="382952" cy="531877"/>
          </a:xfrm>
          <a:prstGeom prst="rect">
            <a:avLst/>
          </a:prstGeom>
          <a:noFill/>
          <a:ln w="9525">
            <a:noFill/>
            <a:miter lim="800000"/>
            <a:headEnd/>
            <a:tailEnd/>
          </a:ln>
        </p:spPr>
      </p:pic>
      <p:sp>
        <p:nvSpPr>
          <p:cNvPr id="50" name="円柱 49"/>
          <p:cNvSpPr/>
          <p:nvPr/>
        </p:nvSpPr>
        <p:spPr>
          <a:xfrm>
            <a:off x="7840496" y="32489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80928"/>
            <a:ext cx="382952" cy="531877"/>
          </a:xfrm>
          <a:prstGeom prst="rect">
            <a:avLst/>
          </a:prstGeom>
          <a:noFill/>
          <a:ln w="9525">
            <a:noFill/>
            <a:miter lim="800000"/>
            <a:headEnd/>
            <a:tailEnd/>
          </a:ln>
        </p:spPr>
      </p:pic>
      <p:sp>
        <p:nvSpPr>
          <p:cNvPr id="52" name="円柱 51"/>
          <p:cNvSpPr/>
          <p:nvPr/>
        </p:nvSpPr>
        <p:spPr>
          <a:xfrm>
            <a:off x="8151440" y="314096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924944"/>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149080"/>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84784"/>
            <a:ext cx="2376264" cy="3888432"/>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933056"/>
            <a:ext cx="382952" cy="531877"/>
          </a:xfrm>
          <a:prstGeom prst="rect">
            <a:avLst/>
          </a:prstGeom>
          <a:noFill/>
          <a:ln w="9525">
            <a:noFill/>
            <a:miter lim="800000"/>
            <a:headEnd/>
            <a:tailEnd/>
          </a:ln>
        </p:spPr>
      </p:pic>
      <p:sp>
        <p:nvSpPr>
          <p:cNvPr id="62" name="円柱 61"/>
          <p:cNvSpPr/>
          <p:nvPr/>
        </p:nvSpPr>
        <p:spPr>
          <a:xfrm>
            <a:off x="1043608"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933056"/>
            <a:ext cx="382952" cy="531877"/>
          </a:xfrm>
          <a:prstGeom prst="rect">
            <a:avLst/>
          </a:prstGeom>
          <a:noFill/>
          <a:ln w="9525">
            <a:noFill/>
            <a:miter lim="800000"/>
            <a:headEnd/>
            <a:tailEnd/>
          </a:ln>
        </p:spPr>
      </p:pic>
      <p:sp>
        <p:nvSpPr>
          <p:cNvPr id="64" name="円柱 63"/>
          <p:cNvSpPr/>
          <p:nvPr/>
        </p:nvSpPr>
        <p:spPr>
          <a:xfrm>
            <a:off x="169168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89040"/>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738518"/>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924944"/>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221088"/>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941158" y="4581128"/>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700808"/>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93812"/>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89956"/>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337247"/>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653136"/>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229200"/>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229200"/>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628800"/>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628800"/>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22</a:t>
            </a:fld>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2"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3"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764704"/>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(1)</a:t>
            </a:r>
            <a:r>
              <a:rPr kumimoji="1" lang="ja-JP" altLang="en-US" sz="1400" b="1" dirty="0" smtClean="0">
                <a:solidFill>
                  <a:schemeClr val="tx1"/>
                </a:solidFill>
              </a:rPr>
              <a:t>仮想マシン単位ではなく、物理マシンを占有</a:t>
            </a:r>
            <a:endParaRPr kumimoji="1" lang="en-US" altLang="ja-JP" sz="1400" b="1" dirty="0" smtClean="0">
              <a:solidFill>
                <a:schemeClr val="tx1"/>
              </a:solidFill>
            </a:endParaRPr>
          </a:p>
        </p:txBody>
      </p:sp>
      <p:cxnSp>
        <p:nvCxnSpPr>
          <p:cNvPr id="7" name="直線矢印コネクタ 6"/>
          <p:cNvCxnSpPr>
            <a:stCxn id="6" idx="2"/>
          </p:cNvCxnSpPr>
          <p:nvPr/>
        </p:nvCxnSpPr>
        <p:spPr>
          <a:xfrm>
            <a:off x="4896036" y="1340768"/>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1999633"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(2)</a:t>
            </a:r>
            <a:r>
              <a:rPr kumimoji="1" lang="ja-JP" altLang="en-US" sz="1400" b="1" dirty="0" smtClean="0">
                <a:solidFill>
                  <a:schemeClr val="tx1"/>
                </a:solidFill>
              </a:rPr>
              <a:t>研究グループ</a:t>
            </a:r>
            <a:r>
              <a:rPr kumimoji="1" lang="en-US" altLang="ja-JP" sz="1400" b="1" dirty="0" smtClean="0">
                <a:solidFill>
                  <a:schemeClr val="tx1"/>
                </a:solidFill>
              </a:rPr>
              <a:t>VLAN</a:t>
            </a:r>
            <a:r>
              <a:rPr kumimoji="1" lang="ja-JP" altLang="en-US" sz="1400" b="1" dirty="0" smtClean="0">
                <a:solidFill>
                  <a:schemeClr val="tx1"/>
                </a:solidFill>
              </a:rPr>
              <a:t>に</a:t>
            </a:r>
            <a:endParaRPr kumimoji="1" lang="en-US" altLang="ja-JP" sz="1400" b="1" dirty="0" smtClean="0">
              <a:solidFill>
                <a:schemeClr val="tx1"/>
              </a:solidFill>
            </a:endParaRPr>
          </a:p>
          <a:p>
            <a:pPr algn="ctr"/>
            <a:r>
              <a:rPr lang="ja-JP" altLang="en-US" sz="1400" b="1" dirty="0">
                <a:solidFill>
                  <a:schemeClr val="tx1"/>
                </a:solidFill>
              </a:rPr>
              <a:t>直接接続</a:t>
            </a:r>
            <a:endParaRPr kumimoji="1" lang="en-US" altLang="ja-JP" sz="1400" b="1" dirty="0" smtClean="0">
              <a:solidFill>
                <a:schemeClr val="tx1"/>
              </a:solidFill>
            </a:endParaRPr>
          </a:p>
        </p:txBody>
      </p:sp>
      <p:cxnSp>
        <p:nvCxnSpPr>
          <p:cNvPr id="9" name="直線矢印コネクタ 8"/>
          <p:cNvCxnSpPr>
            <a:stCxn id="8" idx="2"/>
          </p:cNvCxnSpPr>
          <p:nvPr/>
        </p:nvCxnSpPr>
        <p:spPr>
          <a:xfrm flipH="1">
            <a:off x="6516216" y="1700808"/>
            <a:ext cx="855800"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60"/>
            <a:ext cx="1080120" cy="216024"/>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kumimoji="1" lang="en-US" altLang="ja-JP" sz="800" dirty="0" smtClean="0">
                <a:solidFill>
                  <a:schemeClr val="tx1"/>
                </a:solidFill>
              </a:rPr>
              <a:t>A VLAN</a:t>
            </a:r>
          </a:p>
        </p:txBody>
      </p:sp>
      <p:sp>
        <p:nvSpPr>
          <p:cNvPr id="11" name="正方形/長方形 10"/>
          <p:cNvSpPr/>
          <p:nvPr/>
        </p:nvSpPr>
        <p:spPr>
          <a:xfrm>
            <a:off x="7524328" y="4581128"/>
            <a:ext cx="1080120" cy="216024"/>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lang="en-US" altLang="ja-JP" sz="800" dirty="0">
                <a:solidFill>
                  <a:schemeClr val="tx1"/>
                </a:solidFill>
              </a:rPr>
              <a:t>B</a:t>
            </a:r>
            <a:r>
              <a:rPr kumimoji="1" lang="en-US" altLang="ja-JP" sz="800" dirty="0" smtClean="0">
                <a:solidFill>
                  <a:schemeClr val="tx1"/>
                </a:solidFill>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研究クラウド</a:t>
            </a:r>
            <a:r>
              <a:rPr lang="ja-JP" altLang="en-US" sz="800" dirty="0" smtClean="0">
                <a:solidFill>
                  <a:schemeClr val="tx1"/>
                </a:solidFill>
              </a:rPr>
              <a:t>共用</a:t>
            </a:r>
            <a:r>
              <a:rPr kumimoji="1" lang="en-US" altLang="ja-JP" sz="800" dirty="0" smtClean="0">
                <a:solidFill>
                  <a:schemeClr val="tx1"/>
                </a:solidFill>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(4)</a:t>
            </a:r>
            <a:r>
              <a:rPr lang="en-US" altLang="ja-JP" sz="1400" b="1" dirty="0" smtClean="0">
                <a:solidFill>
                  <a:schemeClr val="tx1"/>
                </a:solidFill>
              </a:rPr>
              <a:t>Cluster Installer(</a:t>
            </a:r>
            <a:r>
              <a:rPr lang="en-US" altLang="ja-JP" sz="1400" b="1" dirty="0" err="1" smtClean="0">
                <a:solidFill>
                  <a:schemeClr val="tx1"/>
                </a:solidFill>
              </a:rPr>
              <a:t>d</a:t>
            </a:r>
            <a:r>
              <a:rPr kumimoji="1" lang="en-US" altLang="ja-JP" sz="1400" b="1" dirty="0" err="1" smtClean="0">
                <a:solidFill>
                  <a:schemeClr val="tx1"/>
                </a:solidFill>
              </a:rPr>
              <a:t>odai</a:t>
            </a:r>
            <a:r>
              <a:rPr kumimoji="1" lang="en-US" altLang="ja-JP" sz="1400" b="1" dirty="0" smtClean="0">
                <a:solidFill>
                  <a:schemeClr val="tx1"/>
                </a:solidFill>
              </a:rPr>
              <a:t>)</a:t>
            </a:r>
            <a:r>
              <a:rPr kumimoji="1" lang="ja-JP" altLang="en-US" sz="1400" b="1" dirty="0" smtClean="0">
                <a:solidFill>
                  <a:schemeClr val="tx1"/>
                </a:solidFill>
              </a:rPr>
              <a:t>により</a:t>
            </a:r>
            <a:endParaRPr kumimoji="1" lang="en-US" altLang="ja-JP" sz="1400" b="1" dirty="0" smtClean="0">
              <a:solidFill>
                <a:schemeClr val="tx1"/>
              </a:solidFill>
            </a:endParaRPr>
          </a:p>
          <a:p>
            <a:pPr algn="ctr"/>
            <a:r>
              <a:rPr lang="ja-JP" altLang="en-US" sz="1400" b="1" dirty="0">
                <a:solidFill>
                  <a:schemeClr val="tx1"/>
                </a:solidFill>
              </a:rPr>
              <a:t>簡単</a:t>
            </a:r>
            <a:r>
              <a:rPr lang="ja-JP" altLang="en-US" sz="1400" b="1" dirty="0" smtClean="0">
                <a:solidFill>
                  <a:schemeClr val="tx1"/>
                </a:solidFill>
              </a:rPr>
              <a:t>にグループ内</a:t>
            </a:r>
            <a:r>
              <a:rPr lang="en-US" altLang="ja-JP" sz="1400" b="1" dirty="0" err="1" smtClean="0">
                <a:solidFill>
                  <a:schemeClr val="tx1"/>
                </a:solidFill>
              </a:rPr>
              <a:t>IaaS</a:t>
            </a:r>
            <a:r>
              <a:rPr lang="ja-JP" altLang="en-US" sz="1400" b="1" dirty="0" smtClean="0">
                <a:solidFill>
                  <a:schemeClr val="tx1"/>
                </a:solidFill>
              </a:rPr>
              <a:t>などの</a:t>
            </a:r>
            <a:endParaRPr lang="en-US" altLang="ja-JP" sz="1400" b="1" dirty="0" smtClean="0">
              <a:solidFill>
                <a:schemeClr val="tx1"/>
              </a:solidFill>
            </a:endParaRPr>
          </a:p>
          <a:p>
            <a:pPr algn="ctr"/>
            <a:r>
              <a:rPr lang="ja-JP" altLang="en-US" sz="1400" b="1" dirty="0" smtClean="0">
                <a:solidFill>
                  <a:schemeClr val="tx1"/>
                </a:solidFill>
              </a:rPr>
              <a:t>計算環境が構築可能</a:t>
            </a:r>
            <a:endParaRPr kumimoji="1" lang="en-US" altLang="ja-JP" sz="1400" b="1" dirty="0" smtClean="0">
              <a:solidFill>
                <a:schemeClr val="tx1"/>
              </a:solidFill>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869160"/>
            <a:ext cx="3240360"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(5)</a:t>
            </a:r>
            <a:r>
              <a:rPr kumimoji="1" lang="ja-JP" altLang="en-US" sz="1400" b="1" dirty="0" smtClean="0">
                <a:solidFill>
                  <a:schemeClr val="tx1"/>
                </a:solidFill>
              </a:rPr>
              <a:t>教育クラウドの拡張が可能</a:t>
            </a:r>
            <a:endParaRPr kumimoji="1" lang="en-US" altLang="ja-JP" sz="1400" b="1" dirty="0" smtClean="0">
              <a:solidFill>
                <a:schemeClr val="tx1"/>
              </a:solidFill>
            </a:endParaRPr>
          </a:p>
          <a:p>
            <a:r>
              <a:rPr kumimoji="1" lang="en-US" altLang="ja-JP" sz="2000" b="1" dirty="0" err="1" smtClean="0">
                <a:solidFill>
                  <a:schemeClr val="accent1">
                    <a:lumMod val="75000"/>
                  </a:schemeClr>
                </a:solidFill>
              </a:rPr>
              <a:t>edubase</a:t>
            </a:r>
            <a:r>
              <a:rPr kumimoji="1" lang="en-US" altLang="ja-JP" sz="2000" b="1" dirty="0" smtClean="0">
                <a:solidFill>
                  <a:schemeClr val="accent1">
                    <a:lumMod val="75000"/>
                  </a:schemeClr>
                </a:solidFill>
              </a:rPr>
              <a:t> Cloud #16., #17, …</a:t>
            </a:r>
          </a:p>
        </p:txBody>
      </p:sp>
      <p:cxnSp>
        <p:nvCxnSpPr>
          <p:cNvPr id="16" name="直線矢印コネクタ 15"/>
          <p:cNvCxnSpPr>
            <a:stCxn id="15" idx="0"/>
          </p:cNvCxnSpPr>
          <p:nvPr/>
        </p:nvCxnSpPr>
        <p:spPr>
          <a:xfrm flipV="1">
            <a:off x="2015716" y="4725144"/>
            <a:ext cx="1044116" cy="14401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5949280"/>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51520" y="5661248"/>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82490" y="5661248"/>
            <a:ext cx="1790105" cy="276999"/>
          </a:xfrm>
          <a:prstGeom prst="rect">
            <a:avLst/>
          </a:prstGeom>
          <a:noFill/>
        </p:spPr>
        <p:txBody>
          <a:bodyPr wrap="none" rtlCol="0">
            <a:spAutoFit/>
          </a:bodyPr>
          <a:lstStyle/>
          <a:p>
            <a:r>
              <a:rPr lang="en-US" altLang="ja-JP" sz="1200" dirty="0" smtClean="0"/>
              <a:t>Machine</a:t>
            </a:r>
            <a:r>
              <a:rPr kumimoji="1" lang="en-US" altLang="ja-JP" sz="1200" dirty="0" smtClean="0"/>
              <a:t>(Physical/Virtual)</a:t>
            </a:r>
            <a:endParaRPr kumimoji="1" lang="ja-JP" altLang="en-US" sz="1200" dirty="0"/>
          </a:p>
        </p:txBody>
      </p:sp>
      <p:sp>
        <p:nvSpPr>
          <p:cNvPr id="22" name="テキスト ボックス 21"/>
          <p:cNvSpPr txBox="1"/>
          <p:nvPr/>
        </p:nvSpPr>
        <p:spPr>
          <a:xfrm>
            <a:off x="464417" y="5949280"/>
            <a:ext cx="1574726" cy="276999"/>
          </a:xfrm>
          <a:prstGeom prst="rect">
            <a:avLst/>
          </a:prstGeom>
          <a:noFill/>
        </p:spPr>
        <p:txBody>
          <a:bodyPr wrap="none" rtlCol="0">
            <a:spAutoFit/>
          </a:bodyPr>
          <a:lstStyle/>
          <a:p>
            <a:r>
              <a:rPr lang="en-US" altLang="ja-JP" sz="1200" dirty="0" smtClean="0"/>
              <a:t>Software</a:t>
            </a:r>
            <a:r>
              <a:rPr kumimoji="1" lang="en-US" altLang="ja-JP" sz="1200" dirty="0" smtClean="0"/>
              <a:t>(OS, Apps, …)</a:t>
            </a:r>
            <a:endParaRPr kumimoji="1" lang="ja-JP" altLang="en-US" sz="1200" dirty="0"/>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4400" noProof="0" dirty="0" smtClean="0">
                <a:latin typeface="HGP創英角ｺﾞｼｯｸUB" pitchFamily="50" charset="-128"/>
                <a:ea typeface="HGP創英角ｺﾞｼｯｸUB" pitchFamily="50" charset="-128"/>
                <a:cs typeface="+mj-cs"/>
              </a:rPr>
              <a:t>研究クラウドの特徴</a:t>
            </a: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(6)</a:t>
            </a:r>
            <a:r>
              <a:rPr lang="ja-JP" altLang="en-US" sz="1400" b="1" dirty="0" smtClean="0">
                <a:solidFill>
                  <a:schemeClr val="tx1"/>
                </a:solidFill>
              </a:rPr>
              <a:t>学認連携</a:t>
            </a:r>
            <a:endParaRPr kumimoji="1" lang="en-US" altLang="ja-JP" sz="1400" b="1" dirty="0" smtClean="0">
              <a:solidFill>
                <a:schemeClr val="tx1"/>
              </a:solidFill>
            </a:endParaRPr>
          </a:p>
        </p:txBody>
      </p:sp>
      <p:sp>
        <p:nvSpPr>
          <p:cNvPr id="45" name="円柱 44"/>
          <p:cNvSpPr/>
          <p:nvPr/>
        </p:nvSpPr>
        <p:spPr>
          <a:xfrm>
            <a:off x="7524328" y="2888940"/>
            <a:ext cx="1368152" cy="61206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32403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5"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23</a:t>
            </a:fld>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88640"/>
            <a:ext cx="3240360" cy="582594"/>
          </a:xfrm>
        </p:spPr>
        <p:txBody>
          <a:bodyPr/>
          <a:lstStyle/>
          <a:p>
            <a:r>
              <a:rPr kumimoji="1" lang="en-US" altLang="ja-JP" sz="4400" dirty="0" err="1" smtClean="0">
                <a:latin typeface="HGP創英角ｺﾞｼｯｸUB" pitchFamily="50" charset="-128"/>
                <a:ea typeface="HGP創英角ｺﾞｼｯｸUB" pitchFamily="50" charset="-128"/>
                <a:cs typeface="Arial" pitchFamily="34" charset="0"/>
              </a:rPr>
              <a:t>gunnii</a:t>
            </a:r>
            <a:r>
              <a:rPr kumimoji="1" lang="en-US" altLang="ja-JP" sz="4400" dirty="0" smtClean="0">
                <a:latin typeface="HGP創英角ｺﾞｼｯｸUB" pitchFamily="50" charset="-128"/>
                <a:ea typeface="HGP創英角ｺﾞｼｯｸUB" pitchFamily="50" charset="-128"/>
                <a:cs typeface="Arial" pitchFamily="34" charset="0"/>
              </a:rPr>
              <a:t> GUI</a:t>
            </a:r>
            <a:endParaRPr kumimoji="1" lang="ja-JP" altLang="en-US" sz="4400" dirty="0">
              <a:latin typeface="HGP創英角ｺﾞｼｯｸUB" pitchFamily="50" charset="-128"/>
              <a:ea typeface="HGP創英角ｺﾞｼｯｸUB" pitchFamily="50" charset="-128"/>
              <a:cs typeface="Arial"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611560" y="1052736"/>
            <a:ext cx="8099023" cy="5040560"/>
          </a:xfrm>
          <a:prstGeom prst="rect">
            <a:avLst/>
          </a:prstGeom>
          <a:noFill/>
          <a:ln w="9525">
            <a:noFill/>
            <a:miter lim="800000"/>
            <a:headEnd/>
            <a:tailEnd/>
          </a:ln>
        </p:spPr>
      </p:pic>
      <p:pic>
        <p:nvPicPr>
          <p:cNvPr id="6" name="Picture 2" descr="https://upki-portal.nii.ac.jp/docs/files/image/fed/logo2.png"/>
          <p:cNvPicPr>
            <a:picLocks noChangeAspect="1" noChangeArrowheads="1"/>
          </p:cNvPicPr>
          <p:nvPr/>
        </p:nvPicPr>
        <p:blipFill>
          <a:blip r:embed="rId4" cstate="print"/>
          <a:srcRect/>
          <a:stretch>
            <a:fillRect/>
          </a:stretch>
        </p:blipFill>
        <p:spPr bwMode="auto">
          <a:xfrm>
            <a:off x="6660232" y="44624"/>
            <a:ext cx="792088" cy="754191"/>
          </a:xfrm>
          <a:prstGeom prst="rect">
            <a:avLst/>
          </a:prstGeom>
          <a:noFill/>
        </p:spPr>
      </p:pic>
      <p:sp>
        <p:nvSpPr>
          <p:cNvPr id="7" name="タイトル 1"/>
          <p:cNvSpPr txBox="1">
            <a:spLocks/>
          </p:cNvSpPr>
          <p:nvPr/>
        </p:nvSpPr>
        <p:spPr bwMode="auto">
          <a:xfrm>
            <a:off x="7380312" y="0"/>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24</a:t>
            </a:fld>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HGP創英角ｺﾞｼｯｸUB" pitchFamily="50" charset="-128"/>
                <a:ea typeface="HGP創英角ｺﾞｼｯｸUB" pitchFamily="50" charset="-128"/>
              </a:rPr>
              <a:t>インタークラウド基盤</a:t>
            </a:r>
            <a:endParaRPr lang="en-US" altLang="ja-JP" sz="4800" dirty="0" smtClean="0">
              <a:latin typeface="HGP創英角ｺﾞｼｯｸUB" pitchFamily="50" charset="-128"/>
              <a:ea typeface="HGP創英角ｺﾞｼｯｸUB" pitchFamily="50" charset="-128"/>
            </a:endParaRPr>
          </a:p>
          <a:p>
            <a:pPr lvl="8" algn="ctr"/>
            <a:r>
              <a:rPr lang="ja-JP" altLang="en-US" sz="2800" dirty="0" smtClean="0">
                <a:latin typeface="HGP創英角ｺﾞｼｯｸUB" pitchFamily="50" charset="-128"/>
                <a:ea typeface="HGP創英角ｺﾞｼｯｸUB" pitchFamily="50" charset="-128"/>
              </a:rPr>
              <a:t> </a:t>
            </a:r>
            <a:endParaRPr lang="en-US" altLang="ja-JP" sz="2800" dirty="0" smtClean="0">
              <a:latin typeface="HGP創英角ｺﾞｼｯｸUB" pitchFamily="50" charset="-128"/>
              <a:ea typeface="HGP創英角ｺﾞｼｯｸUB"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アカデミックコミュニティクラウドの</a:t>
            </a:r>
            <a:r>
              <a:rPr lang="en-US" altLang="ja-JP" sz="2800" dirty="0" smtClean="0">
                <a:latin typeface="HGS創英角ｺﾞｼｯｸUB" pitchFamily="50" charset="-128"/>
                <a:ea typeface="HGS創英角ｺﾞｼｯｸUB" pitchFamily="50" charset="-128"/>
              </a:rPr>
              <a:t>Hub-</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25</a:t>
            </a:fld>
            <a:endParaRPr lang="ja-JP"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ｺﾞｼｯｸE" pitchFamily="50" charset="-128"/>
                <a:ea typeface="HGPｺﾞｼｯｸE" pitchFamily="50" charset="-128"/>
              </a:rPr>
              <a:t>インタークラウドのユースケース例</a:t>
            </a:r>
            <a:endParaRPr kumimoji="1" lang="ja-JP" altLang="en-US" sz="4000" dirty="0">
              <a:latin typeface="HGPｺﾞｼｯｸE" pitchFamily="50" charset="-128"/>
              <a:ea typeface="HGPｺﾞｼｯｸE" pitchFamily="50" charset="-128"/>
            </a:endParaRPr>
          </a:p>
        </p:txBody>
      </p:sp>
      <p:pic>
        <p:nvPicPr>
          <p:cNvPr id="1026" name="Picture 2"/>
          <p:cNvPicPr>
            <a:picLocks noChangeAspect="1" noChangeArrowheads="1"/>
          </p:cNvPicPr>
          <p:nvPr/>
        </p:nvPicPr>
        <p:blipFill>
          <a:blip r:embed="rId2" cstate="print"/>
          <a:srcRect/>
          <a:stretch>
            <a:fillRect/>
          </a:stretch>
        </p:blipFill>
        <p:spPr bwMode="auto">
          <a:xfrm>
            <a:off x="683568" y="1124744"/>
            <a:ext cx="3528392" cy="197004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971600" y="3573016"/>
            <a:ext cx="2736304" cy="1958384"/>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860032" y="908720"/>
            <a:ext cx="3456384" cy="2143539"/>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148064" y="3429000"/>
            <a:ext cx="3240360" cy="1875571"/>
          </a:xfrm>
          <a:prstGeom prst="rect">
            <a:avLst/>
          </a:prstGeom>
          <a:noFill/>
          <a:ln w="9525">
            <a:noFill/>
            <a:miter lim="800000"/>
            <a:headEnd/>
            <a:tailEnd/>
          </a:ln>
        </p:spPr>
      </p:pic>
      <p:sp>
        <p:nvSpPr>
          <p:cNvPr id="9" name="正方形/長方形 8"/>
          <p:cNvSpPr/>
          <p:nvPr/>
        </p:nvSpPr>
        <p:spPr>
          <a:xfrm>
            <a:off x="323528" y="6093296"/>
            <a:ext cx="3672408"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6"/>
              </a:rPr>
              <a:t>http://www.gictf.jp/doc/GICTF_Whitepaper_20100902.pdf</a:t>
            </a:r>
            <a:endParaRPr lang="ja-JP" altLang="en-US" sz="1050" dirty="0">
              <a:latin typeface="HGPｺﾞｼｯｸE" pitchFamily="50" charset="-128"/>
              <a:ea typeface="HGPｺﾞｼｯｸE" pitchFamily="50" charset="-128"/>
            </a:endParaRPr>
          </a:p>
        </p:txBody>
      </p:sp>
      <p:sp>
        <p:nvSpPr>
          <p:cNvPr id="13" name="正方形/長方形 12"/>
          <p:cNvSpPr/>
          <p:nvPr/>
        </p:nvSpPr>
        <p:spPr>
          <a:xfrm>
            <a:off x="251520" y="5805264"/>
            <a:ext cx="5541902"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GICTF :</a:t>
            </a:r>
            <a:r>
              <a:rPr lang="ja-JP" altLang="en-US" dirty="0" smtClean="0">
                <a:latin typeface="HGPｺﾞｼｯｸE" pitchFamily="50" charset="-128"/>
                <a:ea typeface="HGPｺﾞｼｯｸE" pitchFamily="50" charset="-128"/>
              </a:rPr>
              <a:t>インタークラウドのユースケースと機能要件より</a:t>
            </a:r>
            <a:endParaRPr lang="ja-JP" altLang="en-US" dirty="0">
              <a:latin typeface="HGPｺﾞｼｯｸE" pitchFamily="50" charset="-128"/>
              <a:ea typeface="HGPｺﾞｼｯｸE" pitchFamily="50" charset="-128"/>
            </a:endParaRPr>
          </a:p>
        </p:txBody>
      </p:sp>
      <p:sp>
        <p:nvSpPr>
          <p:cNvPr id="14" name="正方形/長方形 13"/>
          <p:cNvSpPr/>
          <p:nvPr/>
        </p:nvSpPr>
        <p:spPr>
          <a:xfrm>
            <a:off x="539552" y="3090446"/>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急激な負荷増加に対して性能を保証する</a:t>
            </a:r>
            <a:endParaRPr lang="ja-JP" altLang="en-US" sz="1600" dirty="0">
              <a:latin typeface="HGPｺﾞｼｯｸE" pitchFamily="50" charset="-128"/>
              <a:ea typeface="HGPｺﾞｼｯｸE" pitchFamily="50" charset="-128"/>
            </a:endParaRPr>
          </a:p>
        </p:txBody>
      </p:sp>
      <p:sp>
        <p:nvSpPr>
          <p:cNvPr id="15" name="正方形/長方形 14"/>
          <p:cNvSpPr/>
          <p:nvPr/>
        </p:nvSpPr>
        <p:spPr>
          <a:xfrm>
            <a:off x="539552"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遅延に対して性能を保証する</a:t>
            </a:r>
            <a:endParaRPr lang="ja-JP" altLang="en-US" sz="1600" dirty="0">
              <a:latin typeface="HGPｺﾞｼｯｸE" pitchFamily="50" charset="-128"/>
              <a:ea typeface="HGPｺﾞｼｯｸE" pitchFamily="50" charset="-128"/>
            </a:endParaRPr>
          </a:p>
        </p:txBody>
      </p:sp>
      <p:sp>
        <p:nvSpPr>
          <p:cNvPr id="16" name="正方形/長方形 15"/>
          <p:cNvSpPr/>
          <p:nvPr/>
        </p:nvSpPr>
        <p:spPr>
          <a:xfrm>
            <a:off x="4788024" y="3090446"/>
            <a:ext cx="3960440"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災害や故障発生に対して可用性を保証する</a:t>
            </a:r>
            <a:endParaRPr lang="ja-JP" altLang="en-US" sz="1600" dirty="0">
              <a:latin typeface="HGPｺﾞｼｯｸE" pitchFamily="50" charset="-128"/>
              <a:ea typeface="HGPｺﾞｼｯｸE" pitchFamily="50" charset="-128"/>
            </a:endParaRPr>
          </a:p>
        </p:txBody>
      </p:sp>
      <p:sp>
        <p:nvSpPr>
          <p:cNvPr id="17" name="正方形/長方形 16"/>
          <p:cNvSpPr/>
          <p:nvPr/>
        </p:nvSpPr>
        <p:spPr>
          <a:xfrm>
            <a:off x="4788024"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サービスを継続する</a:t>
            </a:r>
            <a:endParaRPr lang="ja-JP" altLang="en-US" sz="1600" dirty="0">
              <a:latin typeface="HGPｺﾞｼｯｸE" pitchFamily="50" charset="-128"/>
              <a:ea typeface="HGPｺﾞｼｯｸE" pitchFamily="50" charset="-128"/>
            </a:endParaRPr>
          </a:p>
        </p:txBody>
      </p:sp>
      <p:sp>
        <p:nvSpPr>
          <p:cNvPr id="1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26</a:t>
            </a:fld>
            <a:endParaRPr lang="ja-JP"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23528" y="2060848"/>
            <a:ext cx="3672408" cy="2413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932040" y="2060848"/>
            <a:ext cx="4004261" cy="2520280"/>
          </a:xfrm>
          <a:prstGeom prst="rect">
            <a:avLst/>
          </a:prstGeom>
          <a:noFill/>
          <a:ln w="9525">
            <a:noFill/>
            <a:miter lim="800000"/>
            <a:headEnd/>
            <a:tailEnd/>
          </a:ln>
        </p:spPr>
      </p:pic>
      <p:sp>
        <p:nvSpPr>
          <p:cNvPr id="7" name="正方形/長方形 6"/>
          <p:cNvSpPr/>
          <p:nvPr/>
        </p:nvSpPr>
        <p:spPr>
          <a:xfrm>
            <a:off x="251520" y="6093296"/>
            <a:ext cx="5256584"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4"/>
              </a:rPr>
              <a:t>http://www.gictf.jp/doc/GICTF_CloudIF_Protocol_WhitePaper_2011-12_v1_Part1.pdf</a:t>
            </a:r>
            <a:endParaRPr lang="ja-JP" altLang="en-US" sz="1050" dirty="0">
              <a:latin typeface="HGPｺﾞｼｯｸE" pitchFamily="50" charset="-128"/>
              <a:ea typeface="HGPｺﾞｼｯｸE" pitchFamily="50" charset="-128"/>
            </a:endParaRPr>
          </a:p>
        </p:txBody>
      </p:sp>
      <p:sp>
        <p:nvSpPr>
          <p:cNvPr id="8" name="正方形/長方形 7"/>
          <p:cNvSpPr/>
          <p:nvPr/>
        </p:nvSpPr>
        <p:spPr>
          <a:xfrm>
            <a:off x="251520" y="5805264"/>
            <a:ext cx="5328592" cy="338554"/>
          </a:xfrm>
          <a:prstGeom prst="rect">
            <a:avLst/>
          </a:prstGeom>
        </p:spPr>
        <p:txBody>
          <a:bodyPr wrap="square">
            <a:spAutoFit/>
          </a:bodyPr>
          <a:lstStyle/>
          <a:p>
            <a:r>
              <a:rPr lang="en-US" altLang="ja-JP" sz="1600" dirty="0" smtClean="0">
                <a:latin typeface="HGPｺﾞｼｯｸE" pitchFamily="50" charset="-128"/>
                <a:ea typeface="HGPｺﾞｼｯｸE" pitchFamily="50" charset="-128"/>
              </a:rPr>
              <a:t>GICTF </a:t>
            </a:r>
            <a:r>
              <a:rPr lang="ja-JP" altLang="en-US" sz="1600" dirty="0" smtClean="0">
                <a:latin typeface="HGPｺﾞｼｯｸE" pitchFamily="50" charset="-128"/>
                <a:ea typeface="HGPｺﾞｼｯｸE" pitchFamily="50" charset="-128"/>
              </a:rPr>
              <a:t>インタークラウドインターフェース仕様案より　</a:t>
            </a:r>
          </a:p>
        </p:txBody>
      </p:sp>
      <p:sp>
        <p:nvSpPr>
          <p:cNvPr id="9" name="タイトル 1"/>
          <p:cNvSpPr>
            <a:spLocks noGrp="1"/>
          </p:cNvSpPr>
          <p:nvPr>
            <p:ph type="title"/>
          </p:nvPr>
        </p:nvSpPr>
        <p:spPr>
          <a:xfrm>
            <a:off x="179512" y="188640"/>
            <a:ext cx="6768752" cy="582594"/>
          </a:xfrm>
        </p:spPr>
        <p:txBody>
          <a:bodyPr/>
          <a:lstStyle/>
          <a:p>
            <a:r>
              <a:rPr kumimoji="1" lang="ja-JP" altLang="en-US" sz="4000" dirty="0" smtClean="0">
                <a:latin typeface="HGPｺﾞｼｯｸE" pitchFamily="50" charset="-128"/>
                <a:ea typeface="HGPｺﾞｼｯｸE" pitchFamily="50" charset="-128"/>
              </a:rPr>
              <a:t>インタークラウド参照モデル</a:t>
            </a:r>
            <a:endParaRPr kumimoji="1" lang="ja-JP" altLang="en-US" sz="4000" dirty="0">
              <a:latin typeface="HGPｺﾞｼｯｸE" pitchFamily="50" charset="-128"/>
              <a:ea typeface="HGPｺﾞｼｯｸE" pitchFamily="50" charset="-128"/>
            </a:endParaRPr>
          </a:p>
        </p:txBody>
      </p:sp>
      <p:sp>
        <p:nvSpPr>
          <p:cNvPr id="10" name="正方形/長方形 9"/>
          <p:cNvSpPr/>
          <p:nvPr/>
        </p:nvSpPr>
        <p:spPr>
          <a:xfrm>
            <a:off x="39553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P2P</a:t>
            </a:r>
            <a:endParaRPr lang="ja-JP" altLang="en-US" sz="1600" dirty="0">
              <a:latin typeface="HGPｺﾞｼｯｸE" pitchFamily="50" charset="-128"/>
              <a:ea typeface="HGPｺﾞｼｯｸE" pitchFamily="50" charset="-128"/>
            </a:endParaRPr>
          </a:p>
        </p:txBody>
      </p:sp>
      <p:sp>
        <p:nvSpPr>
          <p:cNvPr id="11" name="正方形/長方形 10"/>
          <p:cNvSpPr/>
          <p:nvPr/>
        </p:nvSpPr>
        <p:spPr>
          <a:xfrm>
            <a:off x="507605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Hub</a:t>
            </a:r>
            <a:endParaRPr lang="ja-JP" altLang="en-US" sz="1600" dirty="0">
              <a:latin typeface="HGPｺﾞｼｯｸE" pitchFamily="50" charset="-128"/>
              <a:ea typeface="HGPｺﾞｼｯｸE" pitchFamily="50" charset="-128"/>
            </a:endParaRPr>
          </a:p>
        </p:txBody>
      </p:sp>
      <p:cxnSp>
        <p:nvCxnSpPr>
          <p:cNvPr id="15" name="直線コネクタ 14"/>
          <p:cNvCxnSpPr/>
          <p:nvPr/>
        </p:nvCxnSpPr>
        <p:spPr>
          <a:xfrm>
            <a:off x="4716016" y="1700808"/>
            <a:ext cx="0" cy="36724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27</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87"/>
          <p:cNvSpPr>
            <a:spLocks noChangeArrowheads="1"/>
          </p:cNvSpPr>
          <p:nvPr/>
        </p:nvSpPr>
        <p:spPr bwMode="auto">
          <a:xfrm>
            <a:off x="332559" y="1268760"/>
            <a:ext cx="8559921" cy="4176338"/>
          </a:xfrm>
          <a:prstGeom prst="cloudCallout">
            <a:avLst>
              <a:gd name="adj1" fmla="val -2005"/>
              <a:gd name="adj2" fmla="val -4588"/>
            </a:avLst>
          </a:prstGeom>
          <a:solidFill>
            <a:schemeClr val="bg1">
              <a:lumMod val="75000"/>
            </a:schemeClr>
          </a:solidFill>
          <a:ln>
            <a:no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600" dirty="0">
                <a:solidFill>
                  <a:srgbClr val="FFFFFF"/>
                </a:solidFill>
                <a:latin typeface="Arial Unicode MS" pitchFamily="50" charset="-128"/>
                <a:ea typeface="Arial Unicode MS" pitchFamily="50" charset="-128"/>
                <a:cs typeface="Arial Unicode MS" pitchFamily="50" charset="-128"/>
              </a:rPr>
              <a:t>　</a:t>
            </a:r>
          </a:p>
        </p:txBody>
      </p:sp>
      <p:sp>
        <p:nvSpPr>
          <p:cNvPr id="5" name="角丸四角形 4"/>
          <p:cNvSpPr/>
          <p:nvPr/>
        </p:nvSpPr>
        <p:spPr>
          <a:xfrm>
            <a:off x="836271" y="5516314"/>
            <a:ext cx="7685974" cy="414336"/>
          </a:xfrm>
          <a:prstGeom prst="roundRect">
            <a:avLst>
              <a:gd name="adj" fmla="val 11768"/>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400" dirty="0">
              <a:latin typeface="Arial Unicode MS" pitchFamily="50" charset="-128"/>
              <a:ea typeface="Arial Unicode MS" pitchFamily="50" charset="-128"/>
              <a:cs typeface="Arial Unicode MS" pitchFamily="50" charset="-128"/>
            </a:endParaRPr>
          </a:p>
        </p:txBody>
      </p:sp>
      <p:sp>
        <p:nvSpPr>
          <p:cNvPr id="6" name="テキスト ボックス 13"/>
          <p:cNvSpPr txBox="1">
            <a:spLocks noChangeArrowheads="1"/>
          </p:cNvSpPr>
          <p:nvPr/>
        </p:nvSpPr>
        <p:spPr bwMode="auto">
          <a:xfrm>
            <a:off x="5781227" y="4273306"/>
            <a:ext cx="800219" cy="338554"/>
          </a:xfrm>
          <a:prstGeom prst="rect">
            <a:avLst/>
          </a:prstGeom>
          <a:noFill/>
          <a:ln w="9525">
            <a:noFill/>
            <a:miter lim="800000"/>
            <a:headEnd/>
            <a:tailEnd/>
          </a:ln>
        </p:spPr>
        <p:txBody>
          <a:bodyPr wrap="none">
            <a:spAutoFit/>
          </a:bodyPr>
          <a:lstStyle/>
          <a:p>
            <a:r>
              <a:rPr lang="ja-JP" altLang="en-US" sz="1600">
                <a:solidFill>
                  <a:schemeClr val="bg1"/>
                </a:solidFill>
                <a:latin typeface="Arial Unicode MS" pitchFamily="50" charset="-128"/>
                <a:ea typeface="Arial Unicode MS" pitchFamily="50" charset="-128"/>
                <a:cs typeface="Arial Unicode MS" pitchFamily="50" charset="-128"/>
              </a:rPr>
              <a:t>・・・</a:t>
            </a:r>
          </a:p>
        </p:txBody>
      </p:sp>
      <p:grpSp>
        <p:nvGrpSpPr>
          <p:cNvPr id="2" name="グループ化 28"/>
          <p:cNvGrpSpPr>
            <a:grpSpLocks/>
          </p:cNvGrpSpPr>
          <p:nvPr/>
        </p:nvGrpSpPr>
        <p:grpSpPr bwMode="auto">
          <a:xfrm>
            <a:off x="575904" y="3319499"/>
            <a:ext cx="1398089" cy="1760899"/>
            <a:chOff x="355262" y="3498555"/>
            <a:chExt cx="1984490" cy="1840775"/>
          </a:xfrm>
        </p:grpSpPr>
        <p:sp>
          <p:nvSpPr>
            <p:cNvPr id="8" name="角丸四角形 7"/>
            <p:cNvSpPr/>
            <p:nvPr/>
          </p:nvSpPr>
          <p:spPr>
            <a:xfrm>
              <a:off x="395536"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9" name="Picture 17"/>
            <p:cNvPicPr>
              <a:picLocks noChangeAspect="1" noChangeArrowheads="1"/>
            </p:cNvPicPr>
            <p:nvPr/>
          </p:nvPicPr>
          <p:blipFill>
            <a:blip r:embed="rId3" cstate="print"/>
            <a:srcRect/>
            <a:stretch>
              <a:fillRect/>
            </a:stretch>
          </p:blipFill>
          <p:spPr bwMode="auto">
            <a:xfrm>
              <a:off x="467544" y="3639341"/>
              <a:ext cx="1795354" cy="1555973"/>
            </a:xfrm>
            <a:prstGeom prst="rect">
              <a:avLst/>
            </a:prstGeom>
            <a:noFill/>
            <a:ln w="9525">
              <a:noFill/>
              <a:miter lim="800000"/>
              <a:headEnd/>
              <a:tailEnd/>
            </a:ln>
          </p:spPr>
        </p:pic>
        <p:sp>
          <p:nvSpPr>
            <p:cNvPr id="10" name="テキスト ボックス 15"/>
            <p:cNvSpPr txBox="1">
              <a:spLocks noChangeArrowheads="1"/>
            </p:cNvSpPr>
            <p:nvPr/>
          </p:nvSpPr>
          <p:spPr bwMode="auto">
            <a:xfrm>
              <a:off x="355262" y="3498555"/>
              <a:ext cx="1981242" cy="289564"/>
            </a:xfrm>
            <a:prstGeom prst="rect">
              <a:avLst/>
            </a:prstGeom>
            <a:noFill/>
            <a:ln w="9525">
              <a:noFill/>
              <a:miter lim="800000"/>
              <a:headEnd/>
              <a:tailEnd/>
            </a:ln>
          </p:spPr>
          <p:txBody>
            <a:bodyPr wrap="square">
              <a:spAutoFit/>
            </a:bodyPr>
            <a:lstStyle/>
            <a:p>
              <a:r>
                <a:rPr lang="en-US" altLang="ja-JP" sz="1200" dirty="0" smtClean="0">
                  <a:latin typeface="Arial Unicode MS" pitchFamily="50" charset="-128"/>
                  <a:ea typeface="Arial Unicode MS" pitchFamily="50" charset="-128"/>
                  <a:cs typeface="Arial Unicode MS" pitchFamily="50" charset="-128"/>
                </a:rPr>
                <a:t>Univ. -A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3" name="グループ化 29"/>
          <p:cNvGrpSpPr>
            <a:grpSpLocks/>
          </p:cNvGrpSpPr>
          <p:nvPr/>
        </p:nvGrpSpPr>
        <p:grpSpPr bwMode="auto">
          <a:xfrm>
            <a:off x="2550798" y="3362629"/>
            <a:ext cx="1296621" cy="1631450"/>
            <a:chOff x="2627783" y="3539130"/>
            <a:chExt cx="1944217" cy="1800200"/>
          </a:xfrm>
        </p:grpSpPr>
        <p:sp>
          <p:nvSpPr>
            <p:cNvPr id="12" name="角丸四角形 11"/>
            <p:cNvSpPr/>
            <p:nvPr/>
          </p:nvSpPr>
          <p:spPr>
            <a:xfrm>
              <a:off x="2627783" y="3539130"/>
              <a:ext cx="1944217"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3" name="Picture 17"/>
            <p:cNvPicPr>
              <a:picLocks noChangeAspect="1" noChangeArrowheads="1"/>
            </p:cNvPicPr>
            <p:nvPr/>
          </p:nvPicPr>
          <p:blipFill>
            <a:blip r:embed="rId3" cstate="print"/>
            <a:srcRect/>
            <a:stretch>
              <a:fillRect/>
            </a:stretch>
          </p:blipFill>
          <p:spPr bwMode="auto">
            <a:xfrm>
              <a:off x="2699792" y="3639341"/>
              <a:ext cx="1795354" cy="1555973"/>
            </a:xfrm>
            <a:prstGeom prst="rect">
              <a:avLst/>
            </a:prstGeom>
            <a:noFill/>
            <a:ln w="9525">
              <a:noFill/>
              <a:miter lim="800000"/>
              <a:headEnd/>
              <a:tailEnd/>
            </a:ln>
          </p:spPr>
        </p:pic>
        <p:sp>
          <p:nvSpPr>
            <p:cNvPr id="14" name="テキスト ボックス 16"/>
            <p:cNvSpPr txBox="1">
              <a:spLocks noChangeArrowheads="1"/>
            </p:cNvSpPr>
            <p:nvPr/>
          </p:nvSpPr>
          <p:spPr bwMode="auto">
            <a:xfrm>
              <a:off x="2627783" y="3539130"/>
              <a:ext cx="1695034" cy="305651"/>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Univ.-B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7" name="グループ化 31"/>
          <p:cNvGrpSpPr>
            <a:grpSpLocks/>
          </p:cNvGrpSpPr>
          <p:nvPr/>
        </p:nvGrpSpPr>
        <p:grpSpPr bwMode="auto">
          <a:xfrm>
            <a:off x="7014287" y="2689334"/>
            <a:ext cx="1369715" cy="1722084"/>
            <a:chOff x="6804248" y="3539130"/>
            <a:chExt cx="1944216" cy="1800200"/>
          </a:xfrm>
        </p:grpSpPr>
        <p:sp>
          <p:nvSpPr>
            <p:cNvPr id="16" name="角丸四角形 15"/>
            <p:cNvSpPr/>
            <p:nvPr/>
          </p:nvSpPr>
          <p:spPr>
            <a:xfrm>
              <a:off x="6804248"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7" name="Picture 17"/>
            <p:cNvPicPr>
              <a:picLocks noChangeAspect="1" noChangeArrowheads="1"/>
            </p:cNvPicPr>
            <p:nvPr/>
          </p:nvPicPr>
          <p:blipFill>
            <a:blip r:embed="rId3" cstate="print"/>
            <a:srcRect/>
            <a:stretch>
              <a:fillRect/>
            </a:stretch>
          </p:blipFill>
          <p:spPr bwMode="auto">
            <a:xfrm>
              <a:off x="6876256" y="3639341"/>
              <a:ext cx="1795354" cy="1555973"/>
            </a:xfrm>
            <a:prstGeom prst="rect">
              <a:avLst/>
            </a:prstGeom>
            <a:noFill/>
            <a:ln w="9525">
              <a:noFill/>
              <a:miter lim="800000"/>
              <a:headEnd/>
              <a:tailEnd/>
            </a:ln>
          </p:spPr>
        </p:pic>
        <p:sp>
          <p:nvSpPr>
            <p:cNvPr id="18" name="テキスト ボックス 17"/>
            <p:cNvSpPr txBox="1">
              <a:spLocks noChangeArrowheads="1"/>
            </p:cNvSpPr>
            <p:nvPr/>
          </p:nvSpPr>
          <p:spPr bwMode="auto">
            <a:xfrm>
              <a:off x="6876254" y="3611138"/>
              <a:ext cx="1604579" cy="289564"/>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Univ.-X Cloud</a:t>
              </a:r>
              <a:endParaRPr lang="ja-JP" altLang="en-US" sz="1200" dirty="0">
                <a:latin typeface="Arial Unicode MS" pitchFamily="50" charset="-128"/>
                <a:ea typeface="Arial Unicode MS" pitchFamily="50" charset="-128"/>
                <a:cs typeface="Arial Unicode MS" pitchFamily="50" charset="-128"/>
              </a:endParaRPr>
            </a:p>
          </p:txBody>
        </p:sp>
      </p:grpSp>
      <p:cxnSp>
        <p:nvCxnSpPr>
          <p:cNvPr id="19" name="直線コネクタ 18"/>
          <p:cNvCxnSpPr/>
          <p:nvPr/>
        </p:nvCxnSpPr>
        <p:spPr>
          <a:xfrm flipH="1">
            <a:off x="1287544" y="5080399"/>
            <a:ext cx="1590" cy="48123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3197519" y="4994078"/>
            <a:ext cx="1590" cy="522236"/>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7697557" y="4387681"/>
            <a:ext cx="6355" cy="1128635"/>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bwMode="auto">
          <a:xfrm>
            <a:off x="3990429" y="1720536"/>
            <a:ext cx="1873426" cy="2356537"/>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24" name="Picture 17"/>
          <p:cNvPicPr>
            <a:picLocks noChangeAspect="1" noChangeArrowheads="1"/>
          </p:cNvPicPr>
          <p:nvPr/>
        </p:nvPicPr>
        <p:blipFill>
          <a:blip r:embed="rId3" cstate="print"/>
          <a:srcRect/>
          <a:stretch>
            <a:fillRect/>
          </a:stretch>
        </p:blipFill>
        <p:spPr bwMode="auto">
          <a:xfrm>
            <a:off x="4059805" y="1851715"/>
            <a:ext cx="1729763" cy="2036834"/>
          </a:xfrm>
          <a:prstGeom prst="rect">
            <a:avLst/>
          </a:prstGeom>
          <a:noFill/>
          <a:ln w="9525">
            <a:noFill/>
            <a:miter lim="800000"/>
            <a:headEnd/>
            <a:tailEnd/>
          </a:ln>
        </p:spPr>
      </p:pic>
      <p:sp>
        <p:nvSpPr>
          <p:cNvPr id="25" name="テキスト ボックス 45"/>
          <p:cNvSpPr txBox="1">
            <a:spLocks noChangeArrowheads="1"/>
          </p:cNvSpPr>
          <p:nvPr/>
        </p:nvSpPr>
        <p:spPr bwMode="auto">
          <a:xfrm>
            <a:off x="3973780" y="1340769"/>
            <a:ext cx="191210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charset="0"/>
                <a:ea typeface="Osaka" charset="-128"/>
              </a:defRPr>
            </a:lvl1pPr>
            <a:lvl2pPr marL="742950" indent="-285750" eaLnBrk="0" hangingPunct="0">
              <a:defRPr kumimoji="1" sz="2400">
                <a:solidFill>
                  <a:schemeClr val="tx1"/>
                </a:solidFill>
                <a:latin typeface="Times" charset="0"/>
                <a:ea typeface="Osaka" charset="-128"/>
              </a:defRPr>
            </a:lvl2pPr>
            <a:lvl3pPr marL="1143000" indent="-228600" eaLnBrk="0" hangingPunct="0">
              <a:defRPr kumimoji="1" sz="2400">
                <a:solidFill>
                  <a:schemeClr val="tx1"/>
                </a:solidFill>
                <a:latin typeface="Times" charset="0"/>
                <a:ea typeface="Osaka" charset="-128"/>
              </a:defRPr>
            </a:lvl3pPr>
            <a:lvl4pPr marL="1600200" indent="-228600" eaLnBrk="0" hangingPunct="0">
              <a:defRPr kumimoji="1" sz="2400">
                <a:solidFill>
                  <a:schemeClr val="tx1"/>
                </a:solidFill>
                <a:latin typeface="Times" charset="0"/>
                <a:ea typeface="Osaka" charset="-128"/>
              </a:defRPr>
            </a:lvl4pPr>
            <a:lvl5pPr marL="2057400" indent="-228600" eaLnBrk="0" hangingPunct="0">
              <a:defRPr kumimoji="1" sz="2400">
                <a:solidFill>
                  <a:schemeClr val="tx1"/>
                </a:solidFill>
                <a:latin typeface="Times" charset="0"/>
                <a:ea typeface="Osaka" charset="-128"/>
              </a:defRPr>
            </a:lvl5pPr>
            <a:lvl6pPr marL="2514600" indent="-228600" eaLnBrk="0" fontAlgn="base" hangingPunct="0">
              <a:spcBef>
                <a:spcPct val="0"/>
              </a:spcBef>
              <a:spcAft>
                <a:spcPct val="0"/>
              </a:spcAft>
              <a:defRPr kumimoji="1" sz="2400">
                <a:solidFill>
                  <a:schemeClr val="tx1"/>
                </a:solidFill>
                <a:latin typeface="Times" charset="0"/>
                <a:ea typeface="Osaka" charset="-128"/>
              </a:defRPr>
            </a:lvl6pPr>
            <a:lvl7pPr marL="2971800" indent="-228600" eaLnBrk="0" fontAlgn="base" hangingPunct="0">
              <a:spcBef>
                <a:spcPct val="0"/>
              </a:spcBef>
              <a:spcAft>
                <a:spcPct val="0"/>
              </a:spcAft>
              <a:defRPr kumimoji="1" sz="2400">
                <a:solidFill>
                  <a:schemeClr val="tx1"/>
                </a:solidFill>
                <a:latin typeface="Times" charset="0"/>
                <a:ea typeface="Osaka" charset="-128"/>
              </a:defRPr>
            </a:lvl7pPr>
            <a:lvl8pPr marL="3429000" indent="-228600" eaLnBrk="0" fontAlgn="base" hangingPunct="0">
              <a:spcBef>
                <a:spcPct val="0"/>
              </a:spcBef>
              <a:spcAft>
                <a:spcPct val="0"/>
              </a:spcAft>
              <a:defRPr kumimoji="1" sz="2400">
                <a:solidFill>
                  <a:schemeClr val="tx1"/>
                </a:solidFill>
                <a:latin typeface="Times" charset="0"/>
                <a:ea typeface="Osaka" charset="-128"/>
              </a:defRPr>
            </a:lvl8pPr>
            <a:lvl9pPr marL="3886200" indent="-228600" eaLnBrk="0" fontAlgn="base" hangingPunct="0">
              <a:spcBef>
                <a:spcPct val="0"/>
              </a:spcBef>
              <a:spcAft>
                <a:spcPct val="0"/>
              </a:spcAft>
              <a:defRPr kumimoji="1" sz="2400">
                <a:solidFill>
                  <a:schemeClr val="tx1"/>
                </a:solidFill>
                <a:latin typeface="Times" charset="0"/>
                <a:ea typeface="Osaka" charset="-128"/>
              </a:defRPr>
            </a:lvl9pPr>
          </a:lstStyle>
          <a:p>
            <a:pPr eaLnBrk="1" hangingPunct="1">
              <a:defRPr/>
            </a:pP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NII</a:t>
            </a:r>
            <a:r>
              <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 </a:t>
            </a: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Cloud</a:t>
            </a:r>
            <a:endPar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899592" y="1844824"/>
            <a:ext cx="1868817"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defRPr/>
            </a:pPr>
            <a:r>
              <a:rPr lang="ja-JP" altLang="en-US" sz="2000" dirty="0" smtClean="0">
                <a:latin typeface="Arial Unicode MS" pitchFamily="50" charset="-128"/>
                <a:ea typeface="Arial Unicode MS" pitchFamily="50" charset="-128"/>
                <a:cs typeface="Arial Unicode MS" pitchFamily="50" charset="-128"/>
              </a:rPr>
              <a:t>アカデミック</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コミュニティ</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クラウド</a:t>
            </a:r>
            <a:endParaRPr lang="ja-JP" altLang="en-US" sz="2000" dirty="0">
              <a:latin typeface="Arial Unicode MS" pitchFamily="50" charset="-128"/>
              <a:ea typeface="Arial Unicode MS" pitchFamily="50" charset="-128"/>
              <a:cs typeface="Arial Unicode MS" pitchFamily="50" charset="-128"/>
            </a:endParaRPr>
          </a:p>
        </p:txBody>
      </p:sp>
      <p:cxnSp>
        <p:nvCxnSpPr>
          <p:cNvPr id="30" name="直線矢印コネクタ 29"/>
          <p:cNvCxnSpPr/>
          <p:nvPr/>
        </p:nvCxnSpPr>
        <p:spPr>
          <a:xfrm flipH="1">
            <a:off x="4924758" y="4117930"/>
            <a:ext cx="1589" cy="1398384"/>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円弧 33"/>
          <p:cNvSpPr/>
          <p:nvPr/>
        </p:nvSpPr>
        <p:spPr>
          <a:xfrm>
            <a:off x="5117026" y="2231840"/>
            <a:ext cx="2388262" cy="3329795"/>
          </a:xfrm>
          <a:prstGeom prst="arc">
            <a:avLst>
              <a:gd name="adj1" fmla="val 694650"/>
              <a:gd name="adj2" fmla="val 10849693"/>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5" name="円弧 34"/>
          <p:cNvSpPr/>
          <p:nvPr/>
        </p:nvSpPr>
        <p:spPr>
          <a:xfrm>
            <a:off x="3197520" y="1785131"/>
            <a:ext cx="1414206" cy="3901666"/>
          </a:xfrm>
          <a:prstGeom prst="arc">
            <a:avLst>
              <a:gd name="adj1" fmla="val 784123"/>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6" name="円弧 35"/>
          <p:cNvSpPr/>
          <p:nvPr/>
        </p:nvSpPr>
        <p:spPr>
          <a:xfrm>
            <a:off x="1289135" y="1819660"/>
            <a:ext cx="1833702" cy="3901666"/>
          </a:xfrm>
          <a:prstGeom prst="arc">
            <a:avLst>
              <a:gd name="adj1" fmla="val 2449260"/>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pic>
        <p:nvPicPr>
          <p:cNvPr id="39" name="Picture 42" descr="H:\home\nobukazu\My Dropbox\dat\201103\GRC-H23-plan\SINET4.png"/>
          <p:cNvPicPr>
            <a:picLocks noChangeAspect="1" noChangeArrowheads="1"/>
          </p:cNvPicPr>
          <p:nvPr/>
        </p:nvPicPr>
        <p:blipFill>
          <a:blip r:embed="rId4" cstate="print"/>
          <a:srcRect/>
          <a:stretch>
            <a:fillRect/>
          </a:stretch>
        </p:blipFill>
        <p:spPr bwMode="auto">
          <a:xfrm>
            <a:off x="4250846" y="5479219"/>
            <a:ext cx="1031259" cy="451022"/>
          </a:xfrm>
          <a:prstGeom prst="rect">
            <a:avLst/>
          </a:prstGeom>
          <a:noFill/>
          <a:ln w="9525">
            <a:noFill/>
            <a:miter lim="800000"/>
            <a:headEnd/>
            <a:tailEnd/>
          </a:ln>
        </p:spPr>
      </p:pic>
      <p:sp>
        <p:nvSpPr>
          <p:cNvPr id="40" name="角丸四角形 39"/>
          <p:cNvSpPr/>
          <p:nvPr/>
        </p:nvSpPr>
        <p:spPr>
          <a:xfrm>
            <a:off x="4201687" y="2542143"/>
            <a:ext cx="2497318" cy="558174"/>
          </a:xfrm>
          <a:prstGeom prst="roundRect">
            <a:avLst>
              <a:gd name="adj" fmla="val 47436"/>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教育クラウド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1" name="角丸四角形 40"/>
          <p:cNvSpPr/>
          <p:nvPr/>
        </p:nvSpPr>
        <p:spPr>
          <a:xfrm>
            <a:off x="4204863" y="3429000"/>
            <a:ext cx="2494143" cy="450772"/>
          </a:xfrm>
          <a:prstGeom prst="roundRect">
            <a:avLst>
              <a:gd name="adj" fmla="val 47436"/>
            </a:avLst>
          </a:prstGeom>
          <a:solidFill>
            <a:schemeClr val="accent5">
              <a:lumMod val="75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研究クラウド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2" name="テキスト ボックス 41"/>
          <p:cNvSpPr txBox="1"/>
          <p:nvPr/>
        </p:nvSpPr>
        <p:spPr>
          <a:xfrm>
            <a:off x="5436097" y="5579948"/>
            <a:ext cx="2807179" cy="338554"/>
          </a:xfrm>
          <a:prstGeom prst="rect">
            <a:avLst/>
          </a:prstGeom>
          <a:noFill/>
        </p:spPr>
        <p:txBody>
          <a:bodyPr wrap="none" rtlCol="0">
            <a:spAutoFit/>
          </a:bodyPr>
          <a:lstStyle/>
          <a:p>
            <a:r>
              <a:rPr kumimoji="1" lang="en-US" altLang="ja-JP" sz="1600" dirty="0" smtClean="0">
                <a:latin typeface="Arial Unicode MS" pitchFamily="50" charset="-128"/>
                <a:ea typeface="Arial Unicode MS" pitchFamily="50" charset="-128"/>
                <a:cs typeface="Arial Unicode MS" pitchFamily="50" charset="-128"/>
              </a:rPr>
              <a:t>Science Information </a:t>
            </a:r>
            <a:r>
              <a:rPr lang="en-US" altLang="ja-JP" sz="1600" dirty="0" smtClean="0">
                <a:latin typeface="Arial Unicode MS" pitchFamily="50" charset="-128"/>
                <a:ea typeface="Arial Unicode MS" pitchFamily="50" charset="-128"/>
                <a:cs typeface="Arial Unicode MS" pitchFamily="50" charset="-128"/>
              </a:rPr>
              <a:t>N</a:t>
            </a:r>
            <a:r>
              <a:rPr kumimoji="1" lang="en-US" altLang="ja-JP" sz="1600" dirty="0" smtClean="0">
                <a:latin typeface="Arial Unicode MS" pitchFamily="50" charset="-128"/>
                <a:ea typeface="Arial Unicode MS" pitchFamily="50" charset="-128"/>
                <a:cs typeface="Arial Unicode MS" pitchFamily="50" charset="-128"/>
              </a:rPr>
              <a:t>etwork</a:t>
            </a:r>
            <a:endParaRPr kumimoji="1" lang="ja-JP" altLang="en-US" sz="1600" dirty="0">
              <a:latin typeface="Arial Unicode MS" pitchFamily="50" charset="-128"/>
              <a:ea typeface="Arial Unicode MS" pitchFamily="50" charset="-128"/>
              <a:cs typeface="Arial Unicode MS" pitchFamily="50" charset="-128"/>
            </a:endParaRPr>
          </a:p>
        </p:txBody>
      </p:sp>
      <p:sp>
        <p:nvSpPr>
          <p:cNvPr id="43" name="Rectangle 3"/>
          <p:cNvSpPr>
            <a:spLocks noGrp="1" noChangeArrowheads="1"/>
          </p:cNvSpPr>
          <p:nvPr>
            <p:ph type="title"/>
          </p:nvPr>
        </p:nvSpPr>
        <p:spPr>
          <a:xfrm>
            <a:off x="251520" y="116632"/>
            <a:ext cx="6336704" cy="648072"/>
          </a:xfrm>
        </p:spPr>
        <p:txBody>
          <a:bodyPr/>
          <a:lstStyle/>
          <a:p>
            <a:r>
              <a:rPr lang="ja-JP" altLang="en-US" sz="3600" dirty="0" smtClean="0">
                <a:latin typeface="HGPｺﾞｼｯｸE" pitchFamily="50" charset="-128"/>
                <a:ea typeface="HGPｺﾞｼｯｸE" pitchFamily="50" charset="-128"/>
                <a:cs typeface="Arial Unicode MS" pitchFamily="50" charset="-128"/>
              </a:rPr>
              <a:t>アカデミックコミュニティクラウド</a:t>
            </a:r>
            <a:endParaRPr lang="en-US" altLang="ja-JP" sz="3600" dirty="0">
              <a:latin typeface="HGPｺﾞｼｯｸE" pitchFamily="50" charset="-128"/>
              <a:ea typeface="HGPｺﾞｼｯｸE" pitchFamily="50" charset="-128"/>
              <a:cs typeface="Arial Unicode MS" pitchFamily="50" charset="-128"/>
            </a:endParaRPr>
          </a:p>
        </p:txBody>
      </p:sp>
      <p:sp>
        <p:nvSpPr>
          <p:cNvPr id="38" name="角丸四角形 37"/>
          <p:cNvSpPr/>
          <p:nvPr/>
        </p:nvSpPr>
        <p:spPr>
          <a:xfrm>
            <a:off x="827584" y="4797152"/>
            <a:ext cx="7704856" cy="648072"/>
          </a:xfrm>
          <a:prstGeom prst="roundRect">
            <a:avLst>
              <a:gd name="adj" fmla="val 13572"/>
            </a:avLst>
          </a:prstGeom>
          <a:solidFill>
            <a:schemeClr val="tx2">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lvl="0" algn="ctr" eaLnBrk="0" hangingPunct="0">
              <a:defRPr/>
            </a:pPr>
            <a:r>
              <a:rPr lang="ja-JP" altLang="en-US" sz="3200" dirty="0" smtClean="0">
                <a:solidFill>
                  <a:schemeClr val="bg1"/>
                </a:solidFill>
                <a:latin typeface="Arial Unicode MS" pitchFamily="50" charset="-128"/>
                <a:ea typeface="Arial Unicode MS" pitchFamily="50" charset="-128"/>
                <a:cs typeface="Arial Unicode MS" pitchFamily="50" charset="-128"/>
              </a:rPr>
              <a:t>インタークラウド基盤　（</a:t>
            </a:r>
            <a:r>
              <a:rPr lang="en-US" altLang="ja-JP" sz="3200" dirty="0" smtClean="0">
                <a:solidFill>
                  <a:schemeClr val="bg1"/>
                </a:solidFill>
                <a:latin typeface="Arial Unicode MS" pitchFamily="50" charset="-128"/>
                <a:ea typeface="Arial Unicode MS" pitchFamily="50" charset="-128"/>
                <a:cs typeface="Arial Unicode MS" pitchFamily="50" charset="-128"/>
              </a:rPr>
              <a:t>Hub</a:t>
            </a:r>
            <a:r>
              <a:rPr lang="ja-JP" altLang="en-US" sz="3200" dirty="0" smtClean="0">
                <a:solidFill>
                  <a:schemeClr val="bg1"/>
                </a:solidFill>
                <a:latin typeface="Arial Unicode MS" pitchFamily="50" charset="-128"/>
                <a:ea typeface="Arial Unicode MS" pitchFamily="50" charset="-128"/>
                <a:cs typeface="Arial Unicode MS" pitchFamily="50" charset="-128"/>
              </a:rPr>
              <a:t>）</a:t>
            </a:r>
            <a:endParaRPr lang="en-US" altLang="ja-JP" sz="3200" dirty="0">
              <a:solidFill>
                <a:schemeClr val="bg1"/>
              </a:solidFill>
              <a:latin typeface="Arial Unicode MS" pitchFamily="50" charset="-128"/>
              <a:ea typeface="Arial Unicode MS" pitchFamily="50" charset="-128"/>
              <a:cs typeface="Arial Unicode MS" pitchFamily="50" charset="-128"/>
            </a:endParaRPr>
          </a:p>
        </p:txBody>
      </p:sp>
      <p:sp>
        <p:nvSpPr>
          <p:cNvPr id="4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28</a:t>
            </a:fld>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3"/>
          <p:cNvGrpSpPr/>
          <p:nvPr/>
        </p:nvGrpSpPr>
        <p:grpSpPr>
          <a:xfrm>
            <a:off x="3275856" y="3861048"/>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3" name="グループ化 74"/>
          <p:cNvGrpSpPr/>
          <p:nvPr/>
        </p:nvGrpSpPr>
        <p:grpSpPr>
          <a:xfrm>
            <a:off x="3275856" y="2564904"/>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442374"/>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12776"/>
            <a:ext cx="6099720" cy="3888432"/>
          </a:xfrm>
          <a:prstGeom prst="roundRect">
            <a:avLst>
              <a:gd name="adj" fmla="val 2564"/>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20888"/>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10490"/>
            <a:ext cx="382952" cy="531877"/>
          </a:xfrm>
          <a:prstGeom prst="rect">
            <a:avLst/>
          </a:prstGeom>
          <a:noFill/>
          <a:ln w="9525">
            <a:noFill/>
            <a:miter lim="800000"/>
            <a:headEnd/>
            <a:tailEnd/>
          </a:ln>
        </p:spPr>
      </p:pic>
      <p:sp>
        <p:nvSpPr>
          <p:cNvPr id="30" name="円柱 29"/>
          <p:cNvSpPr/>
          <p:nvPr/>
        </p:nvSpPr>
        <p:spPr>
          <a:xfrm>
            <a:off x="6340904" y="29705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790510"/>
            <a:ext cx="382952" cy="531877"/>
          </a:xfrm>
          <a:prstGeom prst="rect">
            <a:avLst/>
          </a:prstGeom>
          <a:noFill/>
          <a:ln w="9525">
            <a:noFill/>
            <a:miter lim="800000"/>
            <a:headEnd/>
            <a:tailEnd/>
          </a:ln>
        </p:spPr>
      </p:pic>
      <p:sp>
        <p:nvSpPr>
          <p:cNvPr id="32" name="円柱 31"/>
          <p:cNvSpPr/>
          <p:nvPr/>
        </p:nvSpPr>
        <p:spPr>
          <a:xfrm>
            <a:off x="6606024" y="31505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682498"/>
            <a:ext cx="382952" cy="531877"/>
          </a:xfrm>
          <a:prstGeom prst="rect">
            <a:avLst/>
          </a:prstGeom>
          <a:noFill/>
          <a:ln w="9525">
            <a:noFill/>
            <a:miter lim="800000"/>
            <a:headEnd/>
            <a:tailEnd/>
          </a:ln>
        </p:spPr>
      </p:pic>
      <p:sp>
        <p:nvSpPr>
          <p:cNvPr id="34" name="円柱 33"/>
          <p:cNvSpPr/>
          <p:nvPr/>
        </p:nvSpPr>
        <p:spPr>
          <a:xfrm>
            <a:off x="6916968"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645024"/>
            <a:ext cx="382952" cy="531877"/>
          </a:xfrm>
          <a:prstGeom prst="rect">
            <a:avLst/>
          </a:prstGeom>
          <a:noFill/>
          <a:ln w="9525">
            <a:noFill/>
            <a:miter lim="800000"/>
            <a:headEnd/>
            <a:tailEnd/>
          </a:ln>
        </p:spPr>
      </p:pic>
      <p:sp>
        <p:nvSpPr>
          <p:cNvPr id="36" name="円柱 35"/>
          <p:cNvSpPr/>
          <p:nvPr/>
        </p:nvSpPr>
        <p:spPr>
          <a:xfrm>
            <a:off x="6493304"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25044"/>
            <a:ext cx="382952" cy="531877"/>
          </a:xfrm>
          <a:prstGeom prst="rect">
            <a:avLst/>
          </a:prstGeom>
          <a:noFill/>
          <a:ln w="9525">
            <a:noFill/>
            <a:miter lim="800000"/>
            <a:headEnd/>
            <a:tailEnd/>
          </a:ln>
        </p:spPr>
      </p:pic>
      <p:sp>
        <p:nvSpPr>
          <p:cNvPr id="38" name="円柱 37"/>
          <p:cNvSpPr/>
          <p:nvPr/>
        </p:nvSpPr>
        <p:spPr>
          <a:xfrm>
            <a:off x="6758424"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17032"/>
            <a:ext cx="382952" cy="531877"/>
          </a:xfrm>
          <a:prstGeom prst="rect">
            <a:avLst/>
          </a:prstGeom>
          <a:noFill/>
          <a:ln w="9525">
            <a:noFill/>
            <a:miter lim="800000"/>
            <a:headEnd/>
            <a:tailEnd/>
          </a:ln>
        </p:spPr>
      </p:pic>
      <p:sp>
        <p:nvSpPr>
          <p:cNvPr id="40" name="円柱 39"/>
          <p:cNvSpPr/>
          <p:nvPr/>
        </p:nvSpPr>
        <p:spPr>
          <a:xfrm>
            <a:off x="7069368"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573016"/>
            <a:ext cx="382952" cy="531877"/>
          </a:xfrm>
          <a:prstGeom prst="rect">
            <a:avLst/>
          </a:prstGeom>
          <a:noFill/>
          <a:ln w="9525">
            <a:noFill/>
            <a:miter lim="800000"/>
            <a:headEnd/>
            <a:tailEnd/>
          </a:ln>
        </p:spPr>
      </p:pic>
      <p:sp>
        <p:nvSpPr>
          <p:cNvPr id="42" name="円柱 41"/>
          <p:cNvSpPr/>
          <p:nvPr/>
        </p:nvSpPr>
        <p:spPr>
          <a:xfrm>
            <a:off x="7503368" y="393305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753036"/>
            <a:ext cx="382952" cy="531877"/>
          </a:xfrm>
          <a:prstGeom prst="rect">
            <a:avLst/>
          </a:prstGeom>
          <a:noFill/>
          <a:ln w="9525">
            <a:noFill/>
            <a:miter lim="800000"/>
            <a:headEnd/>
            <a:tailEnd/>
          </a:ln>
        </p:spPr>
      </p:pic>
      <p:sp>
        <p:nvSpPr>
          <p:cNvPr id="44" name="円柱 43"/>
          <p:cNvSpPr/>
          <p:nvPr/>
        </p:nvSpPr>
        <p:spPr>
          <a:xfrm>
            <a:off x="7768488" y="411307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645024"/>
            <a:ext cx="382952" cy="531877"/>
          </a:xfrm>
          <a:prstGeom prst="rect">
            <a:avLst/>
          </a:prstGeom>
          <a:noFill/>
          <a:ln w="9525">
            <a:noFill/>
            <a:miter lim="800000"/>
            <a:headEnd/>
            <a:tailEnd/>
          </a:ln>
        </p:spPr>
      </p:pic>
      <p:sp>
        <p:nvSpPr>
          <p:cNvPr id="46" name="円柱 45"/>
          <p:cNvSpPr/>
          <p:nvPr/>
        </p:nvSpPr>
        <p:spPr>
          <a:xfrm>
            <a:off x="8079432"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636912"/>
            <a:ext cx="382952" cy="531877"/>
          </a:xfrm>
          <a:prstGeom prst="rect">
            <a:avLst/>
          </a:prstGeom>
          <a:noFill/>
          <a:ln w="9525">
            <a:noFill/>
            <a:miter lim="800000"/>
            <a:headEnd/>
            <a:tailEnd/>
          </a:ln>
        </p:spPr>
      </p:pic>
      <p:sp>
        <p:nvSpPr>
          <p:cNvPr id="48" name="円柱 47"/>
          <p:cNvSpPr/>
          <p:nvPr/>
        </p:nvSpPr>
        <p:spPr>
          <a:xfrm>
            <a:off x="7575376"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16932"/>
            <a:ext cx="382952" cy="531877"/>
          </a:xfrm>
          <a:prstGeom prst="rect">
            <a:avLst/>
          </a:prstGeom>
          <a:noFill/>
          <a:ln w="9525">
            <a:noFill/>
            <a:miter lim="800000"/>
            <a:headEnd/>
            <a:tailEnd/>
          </a:ln>
        </p:spPr>
      </p:pic>
      <p:sp>
        <p:nvSpPr>
          <p:cNvPr id="50" name="円柱 49"/>
          <p:cNvSpPr/>
          <p:nvPr/>
        </p:nvSpPr>
        <p:spPr>
          <a:xfrm>
            <a:off x="7840496" y="31769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08920"/>
            <a:ext cx="382952" cy="531877"/>
          </a:xfrm>
          <a:prstGeom prst="rect">
            <a:avLst/>
          </a:prstGeom>
          <a:noFill/>
          <a:ln w="9525">
            <a:noFill/>
            <a:miter lim="800000"/>
            <a:headEnd/>
            <a:tailEnd/>
          </a:ln>
        </p:spPr>
      </p:pic>
      <p:sp>
        <p:nvSpPr>
          <p:cNvPr id="52" name="円柱 51"/>
          <p:cNvSpPr/>
          <p:nvPr/>
        </p:nvSpPr>
        <p:spPr>
          <a:xfrm>
            <a:off x="8151440"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564904"/>
            <a:ext cx="382952" cy="531877"/>
          </a:xfrm>
          <a:prstGeom prst="rect">
            <a:avLst/>
          </a:prstGeom>
          <a:noFill/>
          <a:ln w="9525">
            <a:noFill/>
            <a:miter lim="800000"/>
            <a:headEnd/>
            <a:tailEnd/>
          </a:ln>
        </p:spPr>
      </p:pic>
      <p:sp>
        <p:nvSpPr>
          <p:cNvPr id="54" name="円柱 53"/>
          <p:cNvSpPr/>
          <p:nvPr/>
        </p:nvSpPr>
        <p:spPr>
          <a:xfrm>
            <a:off x="1043608"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564904"/>
            <a:ext cx="382952" cy="531877"/>
          </a:xfrm>
          <a:prstGeom prst="rect">
            <a:avLst/>
          </a:prstGeom>
          <a:noFill/>
          <a:ln w="9525">
            <a:noFill/>
            <a:miter lim="800000"/>
            <a:headEnd/>
            <a:tailEnd/>
          </a:ln>
        </p:spPr>
      </p:pic>
      <p:sp>
        <p:nvSpPr>
          <p:cNvPr id="56" name="円柱 55"/>
          <p:cNvSpPr/>
          <p:nvPr/>
        </p:nvSpPr>
        <p:spPr>
          <a:xfrm>
            <a:off x="1691680"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20888"/>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852936"/>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077072"/>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12776"/>
            <a:ext cx="2376264" cy="3888432"/>
          </a:xfrm>
          <a:prstGeom prst="roundRect">
            <a:avLst>
              <a:gd name="adj" fmla="val 6206"/>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861048"/>
            <a:ext cx="382952" cy="531877"/>
          </a:xfrm>
          <a:prstGeom prst="rect">
            <a:avLst/>
          </a:prstGeom>
          <a:noFill/>
          <a:ln w="9525">
            <a:noFill/>
            <a:miter lim="800000"/>
            <a:headEnd/>
            <a:tailEnd/>
          </a:ln>
        </p:spPr>
      </p:pic>
      <p:sp>
        <p:nvSpPr>
          <p:cNvPr id="62" name="円柱 61"/>
          <p:cNvSpPr/>
          <p:nvPr/>
        </p:nvSpPr>
        <p:spPr>
          <a:xfrm>
            <a:off x="1043608"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861048"/>
            <a:ext cx="382952" cy="531877"/>
          </a:xfrm>
          <a:prstGeom prst="rect">
            <a:avLst/>
          </a:prstGeom>
          <a:noFill/>
          <a:ln w="9525">
            <a:noFill/>
            <a:miter lim="800000"/>
            <a:headEnd/>
            <a:tailEnd/>
          </a:ln>
        </p:spPr>
      </p:pic>
      <p:sp>
        <p:nvSpPr>
          <p:cNvPr id="64" name="円柱 63"/>
          <p:cNvSpPr/>
          <p:nvPr/>
        </p:nvSpPr>
        <p:spPr>
          <a:xfrm>
            <a:off x="1691680"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17032"/>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666510"/>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852936"/>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149080"/>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796136" y="4509120"/>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628800"/>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21804"/>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17948"/>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265239"/>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581128"/>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157192"/>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157192"/>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556792"/>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556792"/>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HGP創英角ｺﾞｼｯｸUB" pitchFamily="50" charset="-128"/>
                <a:ea typeface="HGP創英角ｺﾞｼｯｸUB" pitchFamily="50" charset="-128"/>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地域クラウドが普及</a:t>
            </a:r>
            <a:endParaRPr lang="en-US" altLang="ja-JP" sz="3200" dirty="0">
              <a:solidFill>
                <a:schemeClr val="bg1"/>
              </a:solidFill>
              <a:latin typeface="HGP創英角ｺﾞｼｯｸUB" pitchFamily="50" charset="-128"/>
              <a:ea typeface="HGP創英角ｺﾞｼｯｸUB" pitchFamily="50" charset="-128"/>
            </a:endParaRPr>
          </a:p>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インタークラウド基盤により連携</a:t>
            </a:r>
            <a:r>
              <a:rPr lang="en-US" altLang="ja-JP" sz="3200" dirty="0" smtClean="0">
                <a:solidFill>
                  <a:schemeClr val="bg1"/>
                </a:solidFill>
                <a:latin typeface="HGP創英角ｺﾞｼｯｸUB" pitchFamily="50" charset="-128"/>
                <a:ea typeface="HGP創英角ｺﾞｼｯｸUB" pitchFamily="50" charset="-128"/>
              </a:rPr>
              <a:t>     </a:t>
            </a:r>
            <a:endParaRPr lang="ja-JP" altLang="en-US" sz="3200" dirty="0">
              <a:solidFill>
                <a:schemeClr val="bg1"/>
              </a:solidFill>
              <a:latin typeface="HGP創英角ｺﾞｼｯｸUB" pitchFamily="50" charset="-128"/>
              <a:ea typeface="HGP創英角ｺﾞｼｯｸUB" pitchFamily="50" charset="-128"/>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2" name="テキスト ボックス 6"/>
          <p:cNvSpPr txBox="1">
            <a:spLocks noChangeArrowheads="1"/>
          </p:cNvSpPr>
          <p:nvPr/>
        </p:nvSpPr>
        <p:spPr bwMode="auto">
          <a:xfrm>
            <a:off x="4990090" y="908720"/>
            <a:ext cx="138211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地域クラウド</a:t>
            </a:r>
            <a:endParaRPr lang="ja-JP" altLang="en-US" dirty="0">
              <a:solidFill>
                <a:srgbClr val="FF0000"/>
              </a:solidFill>
              <a:latin typeface="HGP創英角ｺﾞｼｯｸUB" pitchFamily="50" charset="-128"/>
              <a:ea typeface="HGP創英角ｺﾞｼｯｸUB" pitchFamily="50" charset="-128"/>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5" name="テキスト ボックス 15"/>
          <p:cNvSpPr txBox="1">
            <a:spLocks noChangeArrowheads="1"/>
          </p:cNvSpPr>
          <p:nvPr/>
        </p:nvSpPr>
        <p:spPr bwMode="auto">
          <a:xfrm>
            <a:off x="6948264" y="3140968"/>
            <a:ext cx="1140056" cy="646331"/>
          </a:xfrm>
          <a:prstGeom prst="rect">
            <a:avLst/>
          </a:prstGeom>
          <a:noFill/>
          <a:ln w="9525">
            <a:noFill/>
            <a:miter lim="800000"/>
            <a:headEnd/>
            <a:tailEnd/>
          </a:ln>
        </p:spPr>
        <p:txBody>
          <a:bodyPr wrap="none">
            <a:spAutoFit/>
          </a:bodyPr>
          <a:lstStyle/>
          <a:p>
            <a:r>
              <a:rPr lang="ja-JP" altLang="en-US" dirty="0" smtClean="0">
                <a:latin typeface="HGP創英角ｺﾞｼｯｸUB" pitchFamily="50" charset="-128"/>
                <a:ea typeface="HGP創英角ｺﾞｼｯｸUB" pitchFamily="50" charset="-128"/>
              </a:rPr>
              <a:t>パブリック</a:t>
            </a:r>
            <a:endParaRPr lang="en-US" altLang="ja-JP" dirty="0" smtClean="0">
              <a:latin typeface="HGP創英角ｺﾞｼｯｸUB" pitchFamily="50" charset="-128"/>
              <a:ea typeface="HGP創英角ｺﾞｼｯｸUB" pitchFamily="50" charset="-128"/>
            </a:endParaRPr>
          </a:p>
          <a:p>
            <a:r>
              <a:rPr lang="ja-JP" altLang="en-US" sz="1800" dirty="0" smtClean="0">
                <a:latin typeface="HGP創英角ｺﾞｼｯｸUB" pitchFamily="50" charset="-128"/>
                <a:ea typeface="HGP創英角ｺﾞｼｯｸUB" pitchFamily="50" charset="-128"/>
              </a:rPr>
              <a:t>クラウド</a:t>
            </a:r>
            <a:endParaRPr lang="ja-JP" altLang="en-US" sz="1800" dirty="0">
              <a:latin typeface="HGP創英角ｺﾞｼｯｸUB" pitchFamily="50" charset="-128"/>
              <a:ea typeface="HGP創英角ｺﾞｼｯｸUB" pitchFamily="50" charset="-128"/>
            </a:endParaRPr>
          </a:p>
        </p:txBody>
      </p:sp>
      <p:sp>
        <p:nvSpPr>
          <p:cNvPr id="36" name="テキスト ボックス 15"/>
          <p:cNvSpPr txBox="1">
            <a:spLocks noChangeArrowheads="1"/>
          </p:cNvSpPr>
          <p:nvPr/>
        </p:nvSpPr>
        <p:spPr bwMode="auto">
          <a:xfrm>
            <a:off x="971600" y="1700808"/>
            <a:ext cx="1382110" cy="369332"/>
          </a:xfrm>
          <a:prstGeom prst="rect">
            <a:avLst/>
          </a:prstGeom>
          <a:noFill/>
          <a:ln w="9525">
            <a:noFill/>
            <a:miter lim="800000"/>
            <a:headEnd/>
            <a:tailEnd/>
          </a:ln>
        </p:spPr>
        <p:txBody>
          <a:bodyPr wrap="none">
            <a:spAutoFit/>
          </a:bodyPr>
          <a:lstStyle/>
          <a:p>
            <a:r>
              <a:rPr lang="ja-JP" altLang="en-US" sz="1800" dirty="0" smtClean="0">
                <a:latin typeface="HGP創英角ｺﾞｼｯｸUB" pitchFamily="50" charset="-128"/>
                <a:ea typeface="HGP創英角ｺﾞｼｯｸUB" pitchFamily="50" charset="-128"/>
              </a:rPr>
              <a:t>海外クラウド</a:t>
            </a:r>
            <a:endParaRPr lang="ja-JP" altLang="en-US" sz="1800" dirty="0">
              <a:latin typeface="HGP創英角ｺﾞｼｯｸUB" pitchFamily="50" charset="-128"/>
              <a:ea typeface="HGP創英角ｺﾞｼｯｸUB" pitchFamily="50" charset="-128"/>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69847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アカデミックコミュニティクラウド</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143536"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インタークラウド基盤</a:t>
            </a:r>
            <a:endParaRPr lang="ja-JP" altLang="en-US" dirty="0">
              <a:solidFill>
                <a:srgbClr val="FF0000"/>
              </a:solidFill>
              <a:latin typeface="HGP創英角ｺﾞｼｯｸUB" pitchFamily="50" charset="-128"/>
              <a:ea typeface="HGP創英角ｺﾞｼｯｸUB" pitchFamily="50" charset="-128"/>
            </a:endParaRPr>
          </a:p>
        </p:txBody>
      </p:sp>
      <p:sp>
        <p:nvSpPr>
          <p:cNvPr id="4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p:cNvCxnSpPr/>
          <p:nvPr/>
        </p:nvCxnSpPr>
        <p:spPr>
          <a:xfrm flipV="1">
            <a:off x="1547664" y="518915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547664" y="436510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547664" y="299618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771800" y="177281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27" name="テキスト ボックス 26"/>
          <p:cNvSpPr txBox="1"/>
          <p:nvPr/>
        </p:nvSpPr>
        <p:spPr>
          <a:xfrm>
            <a:off x="3276110"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kumimoji="1" lang="en-US" altLang="ja-JP" dirty="0" smtClean="0">
                <a:solidFill>
                  <a:schemeClr val="tx2">
                    <a:lumMod val="50000"/>
                  </a:schemeClr>
                </a:solidFill>
                <a:latin typeface="HGPｺﾞｼｯｸE" pitchFamily="50" charset="-128"/>
                <a:ea typeface="HGPｺﾞｼｯｸE" pitchFamily="50" charset="-128"/>
              </a:rPr>
              <a:t>(compute)</a:t>
            </a:r>
            <a:endParaRPr kumimoji="1" lang="ja-JP" altLang="en-US" dirty="0">
              <a:solidFill>
                <a:schemeClr val="tx2">
                  <a:lumMod val="50000"/>
                </a:schemeClr>
              </a:solidFill>
              <a:latin typeface="HGPｺﾞｼｯｸE" pitchFamily="50" charset="-128"/>
              <a:ea typeface="HGPｺﾞｼｯｸE" pitchFamily="50" charset="-128"/>
            </a:endParaRPr>
          </a:p>
        </p:txBody>
      </p:sp>
      <p:sp>
        <p:nvSpPr>
          <p:cNvPr id="60" name="角丸四角形 59"/>
          <p:cNvSpPr/>
          <p:nvPr/>
        </p:nvSpPr>
        <p:spPr>
          <a:xfrm>
            <a:off x="251520" y="177281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67" name="テキスト ボックス 66"/>
          <p:cNvSpPr txBox="1"/>
          <p:nvPr/>
        </p:nvSpPr>
        <p:spPr>
          <a:xfrm>
            <a:off x="251520" y="1126485"/>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HGPｺﾞｼｯｸE" pitchFamily="50" charset="-128"/>
                <a:ea typeface="HGPｺﾞｼｯｸE" pitchFamily="50" charset="-128"/>
              </a:rPr>
              <a:t>大学クラウド</a:t>
            </a:r>
            <a:endParaRPr kumimoji="1" lang="ja-JP" altLang="en-US" sz="2000" dirty="0">
              <a:solidFill>
                <a:schemeClr val="tx2">
                  <a:lumMod val="50000"/>
                </a:schemeClr>
              </a:solidFill>
              <a:latin typeface="HGPｺﾞｼｯｸE" pitchFamily="50" charset="-128"/>
              <a:ea typeface="HGPｺﾞｼｯｸE" pitchFamily="50" charset="-128"/>
            </a:endParaRPr>
          </a:p>
        </p:txBody>
      </p:sp>
      <p:cxnSp>
        <p:nvCxnSpPr>
          <p:cNvPr id="68" name="直線コネクタ 67"/>
          <p:cNvCxnSpPr>
            <a:stCxn id="57" idx="3"/>
            <a:endCxn id="24" idx="1"/>
          </p:cNvCxnSpPr>
          <p:nvPr/>
        </p:nvCxnSpPr>
        <p:spPr>
          <a:xfrm>
            <a:off x="1547664" y="217213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3038872" y="2781744"/>
            <a:ext cx="1233023" cy="428877"/>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3" name="グループ化 74"/>
          <p:cNvGrpSpPr/>
          <p:nvPr/>
        </p:nvGrpSpPr>
        <p:grpSpPr>
          <a:xfrm>
            <a:off x="3038872" y="2168067"/>
            <a:ext cx="1233023" cy="428877"/>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58" name="直線矢印コネクタ 57"/>
          <p:cNvCxnSpPr/>
          <p:nvPr/>
        </p:nvCxnSpPr>
        <p:spPr>
          <a:xfrm flipH="1">
            <a:off x="4271895" y="238250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283968" y="292494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83" name="グループ化 82"/>
          <p:cNvGrpSpPr/>
          <p:nvPr/>
        </p:nvGrpSpPr>
        <p:grpSpPr>
          <a:xfrm>
            <a:off x="4499992" y="2178238"/>
            <a:ext cx="1296130" cy="1250762"/>
            <a:chOff x="5115399" y="2564904"/>
            <a:chExt cx="2037168" cy="1965862"/>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70" name="テキスト ボックス 69"/>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72" name="テキスト ボックス 71"/>
          <p:cNvSpPr txBox="1"/>
          <p:nvPr/>
        </p:nvSpPr>
        <p:spPr>
          <a:xfrm>
            <a:off x="2771800" y="17728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-A</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grpSp>
        <p:nvGrpSpPr>
          <p:cNvPr id="84" name="グループ化 83"/>
          <p:cNvGrpSpPr/>
          <p:nvPr/>
        </p:nvGrpSpPr>
        <p:grpSpPr>
          <a:xfrm>
            <a:off x="611560" y="1916832"/>
            <a:ext cx="936104" cy="698989"/>
            <a:chOff x="611560" y="2492896"/>
            <a:chExt cx="1584176" cy="1182903"/>
          </a:xfrm>
        </p:grpSpPr>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74" name="テキスト ボックス 7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-A</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78" name="タイトル 1"/>
          <p:cNvSpPr txBox="1">
            <a:spLocks/>
          </p:cNvSpPr>
          <p:nvPr/>
        </p:nvSpPr>
        <p:spPr>
          <a:xfrm>
            <a:off x="467544" y="-99392"/>
            <a:ext cx="8229600" cy="692696"/>
          </a:xfrm>
          <a:prstGeom prst="rect">
            <a:avLst/>
          </a:prstGeom>
        </p:spPr>
        <p:txBody>
          <a:bodyPr/>
          <a:lstStyle/>
          <a:p>
            <a:pPr lvl="0" algn="ctr" eaLnBrk="0" hangingPunct="0"/>
            <a:r>
              <a:rPr lang="ja-JP" altLang="en-US" sz="3600" dirty="0" smtClean="0">
                <a:latin typeface="HGPｺﾞｼｯｸE" pitchFamily="50" charset="-128"/>
                <a:ea typeface="HGPｺﾞｼｯｸE" pitchFamily="50" charset="-128"/>
                <a:cs typeface="+mj-cs"/>
              </a:rPr>
              <a:t>インタークラウド基盤</a:t>
            </a:r>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PｺﾞｼｯｸE" pitchFamily="50" charset="-128"/>
                <a:ea typeface="HGPｺﾞｼｯｸE" pitchFamily="50" charset="-128"/>
                <a:cs typeface="+mj-cs"/>
              </a:rPr>
              <a:t>- </a:t>
            </a:r>
            <a:r>
              <a:rPr lang="ja-JP" altLang="en-US" sz="2400" dirty="0" smtClean="0">
                <a:latin typeface="HGPｺﾞｼｯｸE" pitchFamily="50" charset="-128"/>
                <a:ea typeface="HGPｺﾞｼｯｸE" pitchFamily="50" charset="-128"/>
                <a:cs typeface="+mj-cs"/>
              </a:rPr>
              <a:t>アカデミックコミュニティクラウドの</a:t>
            </a:r>
            <a:r>
              <a:rPr lang="en-US" altLang="ja-JP" sz="2400" dirty="0" smtClean="0">
                <a:latin typeface="HGPｺﾞｼｯｸE" pitchFamily="50" charset="-128"/>
                <a:ea typeface="HGPｺﾞｼｯｸE" pitchFamily="50" charset="-128"/>
                <a:cs typeface="+mj-cs"/>
              </a:rPr>
              <a:t>Hub -</a:t>
            </a:r>
            <a:endParaRPr kumimoji="1" lang="ja-JP" altLang="en-US" sz="24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82" name="円柱 81"/>
          <p:cNvSpPr/>
          <p:nvPr/>
        </p:nvSpPr>
        <p:spPr>
          <a:xfrm>
            <a:off x="6732240" y="3068960"/>
            <a:ext cx="2160240" cy="12961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HGPｺﾞｼｯｸE" pitchFamily="50" charset="-128"/>
                <a:ea typeface="HGPｺﾞｼｯｸE" pitchFamily="50" charset="-128"/>
              </a:rPr>
              <a:t>インタークラウド</a:t>
            </a:r>
            <a:endParaRPr lang="en-US" altLang="ja-JP" sz="1400" dirty="0" smtClean="0">
              <a:solidFill>
                <a:schemeClr val="bg1"/>
              </a:solidFill>
              <a:latin typeface="HGPｺﾞｼｯｸE" pitchFamily="50" charset="-128"/>
              <a:ea typeface="HGPｺﾞｼｯｸE" pitchFamily="50" charset="-128"/>
            </a:endParaRPr>
          </a:p>
          <a:p>
            <a:pPr algn="ctr" fontAlgn="auto">
              <a:spcBef>
                <a:spcPts val="0"/>
              </a:spcBef>
              <a:spcAft>
                <a:spcPts val="0"/>
              </a:spcAft>
              <a:defRPr/>
            </a:pPr>
            <a:r>
              <a:rPr lang="en-US" altLang="ja-JP" sz="1400" dirty="0" smtClean="0">
                <a:solidFill>
                  <a:schemeClr val="bg1"/>
                </a:solidFill>
                <a:latin typeface="HGPｺﾞｼｯｸE" pitchFamily="50" charset="-128"/>
                <a:ea typeface="HGPｺﾞｼｯｸE" pitchFamily="50" charset="-128"/>
              </a:rPr>
              <a:t>Object Store Service</a:t>
            </a:r>
          </a:p>
          <a:p>
            <a:pPr algn="ctr" fontAlgn="auto">
              <a:spcBef>
                <a:spcPts val="0"/>
              </a:spcBef>
              <a:spcAft>
                <a:spcPts val="0"/>
              </a:spcAft>
              <a:defRPr/>
            </a:pPr>
            <a:r>
              <a:rPr lang="en-US" altLang="ja-JP" sz="3200" dirty="0" smtClean="0">
                <a:solidFill>
                  <a:schemeClr val="bg1"/>
                </a:solidFill>
                <a:latin typeface="HGPｺﾞｼｯｸE" pitchFamily="50" charset="-128"/>
                <a:ea typeface="HGPｺﾞｼｯｸE" pitchFamily="50" charset="-128"/>
              </a:rPr>
              <a:t>colony</a:t>
            </a:r>
            <a:endParaRPr lang="ja-JP" altLang="en-US" sz="3200" dirty="0">
              <a:solidFill>
                <a:schemeClr val="bg1"/>
              </a:solidFill>
              <a:latin typeface="HGPｺﾞｼｯｸE" pitchFamily="50" charset="-128"/>
              <a:ea typeface="HGPｺﾞｼｯｸE" pitchFamily="50" charset="-128"/>
            </a:endParaRPr>
          </a:p>
        </p:txBody>
      </p:sp>
      <p:sp>
        <p:nvSpPr>
          <p:cNvPr id="92" name="テキスト ボックス 91"/>
          <p:cNvSpPr txBox="1"/>
          <p:nvPr/>
        </p:nvSpPr>
        <p:spPr>
          <a:xfrm>
            <a:off x="6660486"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lang="en-US" altLang="ja-JP" dirty="0" smtClean="0">
                <a:solidFill>
                  <a:schemeClr val="tx2">
                    <a:lumMod val="50000"/>
                  </a:schemeClr>
                </a:solidFill>
                <a:latin typeface="HGPｺﾞｼｯｸE" pitchFamily="50" charset="-128"/>
                <a:ea typeface="HGPｺﾞｼｯｸE" pitchFamily="50" charset="-128"/>
              </a:rPr>
              <a:t>(storage)</a:t>
            </a:r>
            <a:endParaRPr lang="ja-JP" altLang="en-US" dirty="0">
              <a:solidFill>
                <a:schemeClr val="tx2">
                  <a:lumMod val="50000"/>
                </a:schemeClr>
              </a:solidFill>
              <a:latin typeface="HGPｺﾞｼｯｸE" pitchFamily="50" charset="-128"/>
              <a:ea typeface="HGPｺﾞｼｯｸE" pitchFamily="50" charset="-128"/>
            </a:endParaRPr>
          </a:p>
        </p:txBody>
      </p:sp>
      <p:sp>
        <p:nvSpPr>
          <p:cNvPr id="93" name="角丸四角形 92"/>
          <p:cNvSpPr/>
          <p:nvPr/>
        </p:nvSpPr>
        <p:spPr>
          <a:xfrm>
            <a:off x="2771800" y="393305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94" name="グループ化 73"/>
          <p:cNvGrpSpPr/>
          <p:nvPr/>
        </p:nvGrpSpPr>
        <p:grpSpPr>
          <a:xfrm>
            <a:off x="3038872" y="4941984"/>
            <a:ext cx="1233023" cy="428877"/>
            <a:chOff x="5220072" y="1556792"/>
            <a:chExt cx="1296144" cy="576064"/>
          </a:xfrm>
        </p:grpSpPr>
        <p:pic>
          <p:nvPicPr>
            <p:cNvPr id="9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104" name="グループ化 74"/>
          <p:cNvGrpSpPr/>
          <p:nvPr/>
        </p:nvGrpSpPr>
        <p:grpSpPr>
          <a:xfrm>
            <a:off x="3038872" y="4328307"/>
            <a:ext cx="1233023" cy="428877"/>
            <a:chOff x="5220072" y="1556792"/>
            <a:chExt cx="1296144" cy="576064"/>
          </a:xfrm>
        </p:grpSpPr>
        <p:pic>
          <p:nvPicPr>
            <p:cNvPr id="10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1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114" name="直線矢印コネクタ 113"/>
          <p:cNvCxnSpPr/>
          <p:nvPr/>
        </p:nvCxnSpPr>
        <p:spPr>
          <a:xfrm flipH="1">
            <a:off x="4271895" y="454274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283968" y="508518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16" name="グループ化 115"/>
          <p:cNvGrpSpPr/>
          <p:nvPr/>
        </p:nvGrpSpPr>
        <p:grpSpPr>
          <a:xfrm>
            <a:off x="4499992" y="4338478"/>
            <a:ext cx="1296130" cy="1250762"/>
            <a:chOff x="5115399" y="2564904"/>
            <a:chExt cx="2037168" cy="1965862"/>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118"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0"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2"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4"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6"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8"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0"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2"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4"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6"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8"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40"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42" name="テキスト ボックス 141"/>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86" name="円/楕円 85"/>
          <p:cNvSpPr/>
          <p:nvPr/>
        </p:nvSpPr>
        <p:spPr>
          <a:xfrm>
            <a:off x="2123728" y="1844824"/>
            <a:ext cx="504056" cy="39604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ｺﾞｼｯｸE" pitchFamily="50" charset="-128"/>
              <a:ea typeface="HGPｺﾞｼｯｸE" pitchFamily="50" charset="-128"/>
            </a:endParaRPr>
          </a:p>
        </p:txBody>
      </p:sp>
      <p:pic>
        <p:nvPicPr>
          <p:cNvPr id="85" name="Picture 42" descr="H:\home\nobukazu\My Dropbox\dat\201103\GRC-H23-plan\SINET4.png"/>
          <p:cNvPicPr>
            <a:picLocks noChangeAspect="1" noChangeArrowheads="1"/>
          </p:cNvPicPr>
          <p:nvPr/>
        </p:nvPicPr>
        <p:blipFill>
          <a:blip r:embed="rId3" cstate="print"/>
          <a:srcRect/>
          <a:stretch>
            <a:fillRect/>
          </a:stretch>
        </p:blipFill>
        <p:spPr bwMode="auto">
          <a:xfrm rot="16200000">
            <a:off x="1833610" y="3575103"/>
            <a:ext cx="1031259" cy="451022"/>
          </a:xfrm>
          <a:prstGeom prst="rect">
            <a:avLst/>
          </a:prstGeom>
          <a:noFill/>
          <a:ln w="9525">
            <a:noFill/>
            <a:miter lim="800000"/>
            <a:headEnd/>
            <a:tailEnd/>
          </a:ln>
        </p:spPr>
      </p:pic>
      <p:sp>
        <p:nvSpPr>
          <p:cNvPr id="146" name="テキスト ボックス 145"/>
          <p:cNvSpPr txBox="1"/>
          <p:nvPr/>
        </p:nvSpPr>
        <p:spPr>
          <a:xfrm>
            <a:off x="2843808" y="321297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-B</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47" name="角丸四角形 146"/>
          <p:cNvSpPr/>
          <p:nvPr/>
        </p:nvSpPr>
        <p:spPr>
          <a:xfrm>
            <a:off x="251520" y="2780928"/>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48" name="グループ化 147"/>
          <p:cNvGrpSpPr/>
          <p:nvPr/>
        </p:nvGrpSpPr>
        <p:grpSpPr>
          <a:xfrm>
            <a:off x="611560" y="2924944"/>
            <a:ext cx="936104" cy="698989"/>
            <a:chOff x="611560" y="2492896"/>
            <a:chExt cx="1584176" cy="1182903"/>
          </a:xfrm>
        </p:grpSpPr>
        <p:pic>
          <p:nvPicPr>
            <p:cNvPr id="149"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51"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54" name="テキスト ボックス 15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-B</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cxnSp>
        <p:nvCxnSpPr>
          <p:cNvPr id="158" name="直線コネクタ 157"/>
          <p:cNvCxnSpPr>
            <a:endCxn id="82" idx="2"/>
          </p:cNvCxnSpPr>
          <p:nvPr/>
        </p:nvCxnSpPr>
        <p:spPr>
          <a:xfrm>
            <a:off x="6012160" y="2852936"/>
            <a:ext cx="720080" cy="8640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6012160" y="3933056"/>
            <a:ext cx="720080" cy="97210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251520" y="4005064"/>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64" name="グループ化 163"/>
          <p:cNvGrpSpPr/>
          <p:nvPr/>
        </p:nvGrpSpPr>
        <p:grpSpPr>
          <a:xfrm>
            <a:off x="611560" y="4149080"/>
            <a:ext cx="936104" cy="698989"/>
            <a:chOff x="611560" y="2492896"/>
            <a:chExt cx="1584176" cy="1182903"/>
          </a:xfrm>
        </p:grpSpPr>
        <p:pic>
          <p:nvPicPr>
            <p:cNvPr id="165"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67"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0" name="テキスト ボックス 169"/>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-C</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1" name="角丸四角形 170"/>
          <p:cNvSpPr/>
          <p:nvPr/>
        </p:nvSpPr>
        <p:spPr>
          <a:xfrm>
            <a:off x="251520" y="501317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72" name="グループ化 171"/>
          <p:cNvGrpSpPr/>
          <p:nvPr/>
        </p:nvGrpSpPr>
        <p:grpSpPr>
          <a:xfrm>
            <a:off x="611560" y="5157192"/>
            <a:ext cx="936104" cy="698989"/>
            <a:chOff x="611560" y="2492896"/>
            <a:chExt cx="1584176" cy="1182903"/>
          </a:xfrm>
        </p:grpSpPr>
        <p:pic>
          <p:nvPicPr>
            <p:cNvPr id="17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7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8" name="テキスト ボックス 177"/>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-D</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9" name="テキスト ボックス 178"/>
          <p:cNvSpPr txBox="1"/>
          <p:nvPr/>
        </p:nvSpPr>
        <p:spPr>
          <a:xfrm>
            <a:off x="2843808" y="393305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-C</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80" name="テキスト ボックス 179"/>
          <p:cNvSpPr txBox="1"/>
          <p:nvPr/>
        </p:nvSpPr>
        <p:spPr>
          <a:xfrm>
            <a:off x="2915816" y="53732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-D</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57" name="円/楕円 156"/>
          <p:cNvSpPr/>
          <p:nvPr/>
        </p:nvSpPr>
        <p:spPr>
          <a:xfrm>
            <a:off x="3203848" y="249289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9" name="円/楕円 158"/>
          <p:cNvSpPr/>
          <p:nvPr/>
        </p:nvSpPr>
        <p:spPr>
          <a:xfrm>
            <a:off x="3275856" y="465313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61" name="円/楕円 160"/>
          <p:cNvSpPr/>
          <p:nvPr/>
        </p:nvSpPr>
        <p:spPr>
          <a:xfrm>
            <a:off x="3419872" y="3140968"/>
            <a:ext cx="504056" cy="136815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6" name="四角形吹き出し 155"/>
          <p:cNvSpPr/>
          <p:nvPr/>
        </p:nvSpPr>
        <p:spPr>
          <a:xfrm>
            <a:off x="1763688" y="908720"/>
            <a:ext cx="1584176" cy="792088"/>
          </a:xfrm>
          <a:prstGeom prst="wedgeRectCallout">
            <a:avLst>
              <a:gd name="adj1" fmla="val -12864"/>
              <a:gd name="adj2" fmla="val 7327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HGS創英角ｺﾞｼｯｸUB" pitchFamily="50" charset="-128"/>
                <a:ea typeface="HGS創英角ｺﾞｼｯｸUB" pitchFamily="50" charset="-128"/>
              </a:rPr>
              <a:t>大学側クラスタの</a:t>
            </a:r>
            <a:r>
              <a:rPr lang="en-US" altLang="ja-JP" sz="1200" dirty="0" smtClean="0">
                <a:solidFill>
                  <a:schemeClr val="bg1"/>
                </a:solidFill>
                <a:latin typeface="HGS創英角ｺﾞｼｯｸUB" pitchFamily="50" charset="-128"/>
                <a:ea typeface="HGS創英角ｺﾞｼｯｸUB" pitchFamily="50" charset="-128"/>
              </a:rPr>
              <a:t>VLAN_ID</a:t>
            </a:r>
            <a:r>
              <a:rPr lang="ja-JP" altLang="en-US" sz="1200" dirty="0" smtClean="0">
                <a:solidFill>
                  <a:schemeClr val="bg1"/>
                </a:solidFill>
                <a:latin typeface="HGS創英角ｺﾞｼｯｸUB" pitchFamily="50" charset="-128"/>
                <a:ea typeface="HGS創英角ｺﾞｼｯｸUB" pitchFamily="50" charset="-128"/>
              </a:rPr>
              <a:t>等と</a:t>
            </a:r>
            <a:endParaRPr lang="en-US" altLang="ja-JP" sz="1200" dirty="0" smtClean="0">
              <a:solidFill>
                <a:schemeClr val="bg1"/>
              </a:solidFill>
              <a:latin typeface="HGS創英角ｺﾞｼｯｸUB" pitchFamily="50" charset="-128"/>
              <a:ea typeface="HGS創英角ｺﾞｼｯｸUB" pitchFamily="50" charset="-128"/>
            </a:endParaRPr>
          </a:p>
          <a:p>
            <a:r>
              <a:rPr lang="ja-JP" altLang="en-US" sz="1200" dirty="0" smtClean="0">
                <a:solidFill>
                  <a:schemeClr val="bg1"/>
                </a:solidFill>
                <a:latin typeface="HGS創英角ｺﾞｼｯｸUB" pitchFamily="50" charset="-128"/>
                <a:ea typeface="HGS創英角ｺﾞｼｯｸUB" pitchFamily="50" charset="-128"/>
              </a:rPr>
              <a:t>クラウド内クラスタ</a:t>
            </a:r>
            <a:r>
              <a:rPr lang="en-US" altLang="ja-JP" sz="1200" dirty="0" smtClean="0">
                <a:solidFill>
                  <a:schemeClr val="bg1"/>
                </a:solidFill>
                <a:latin typeface="HGS創英角ｺﾞｼｯｸUB" pitchFamily="50" charset="-128"/>
                <a:ea typeface="HGS創英角ｺﾞｼｯｸUB" pitchFamily="50" charset="-128"/>
              </a:rPr>
              <a:t>ID</a:t>
            </a:r>
            <a:r>
              <a:rPr lang="ja-JP" altLang="en-US" sz="1200" dirty="0" smtClean="0">
                <a:solidFill>
                  <a:schemeClr val="bg1"/>
                </a:solidFill>
                <a:latin typeface="HGS創英角ｺﾞｼｯｸUB" pitchFamily="50" charset="-128"/>
                <a:ea typeface="HGS創英角ｺﾞｼｯｸUB" pitchFamily="50" charset="-128"/>
              </a:rPr>
              <a:t>をマッピング</a:t>
            </a:r>
            <a:endParaRPr lang="en-US" altLang="ja-JP" sz="1200" dirty="0" smtClean="0">
              <a:solidFill>
                <a:schemeClr val="bg1"/>
              </a:solidFill>
              <a:latin typeface="HGS創英角ｺﾞｼｯｸUB" pitchFamily="50" charset="-128"/>
              <a:ea typeface="HGS創英角ｺﾞｼｯｸUB" pitchFamily="50" charset="-128"/>
            </a:endParaRPr>
          </a:p>
        </p:txBody>
      </p:sp>
      <p:sp>
        <p:nvSpPr>
          <p:cNvPr id="162" name="角丸四角形吹き出し 161"/>
          <p:cNvSpPr/>
          <p:nvPr/>
        </p:nvSpPr>
        <p:spPr>
          <a:xfrm>
            <a:off x="4427984" y="5733256"/>
            <a:ext cx="3384376" cy="576064"/>
          </a:xfrm>
          <a:prstGeom prst="wedgeRoundRectCallout">
            <a:avLst>
              <a:gd name="adj1" fmla="val -57347"/>
              <a:gd name="adj2" fmla="val -1942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あたかも大学間が同一データ内</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で直結されるがごとく</a:t>
            </a:r>
            <a:endParaRPr kumimoji="1" lang="ja-JP" altLang="en-US" sz="1600" dirty="0">
              <a:latin typeface="HGS創英角ｺﾞｼｯｸUB" pitchFamily="50" charset="-128"/>
              <a:ea typeface="HGS創英角ｺﾞｼｯｸUB" pitchFamily="50" charset="-128"/>
            </a:endParaRPr>
          </a:p>
        </p:txBody>
      </p:sp>
      <p:sp>
        <p:nvSpPr>
          <p:cNvPr id="183" name="角丸四角形吹き出し 182"/>
          <p:cNvSpPr/>
          <p:nvPr/>
        </p:nvSpPr>
        <p:spPr>
          <a:xfrm>
            <a:off x="1187624" y="5705872"/>
            <a:ext cx="3024336" cy="603448"/>
          </a:xfrm>
          <a:prstGeom prst="wedgeRoundRectCallout">
            <a:avLst>
              <a:gd name="adj1" fmla="val -15854"/>
              <a:gd name="adj2" fmla="val -98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あたかも大学側クラスタに</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クラスタが追加されたごとく</a:t>
            </a:r>
            <a:endParaRPr kumimoji="1" lang="ja-JP" altLang="en-US" sz="1600" dirty="0">
              <a:latin typeface="HGS創英角ｺﾞｼｯｸUB" pitchFamily="50" charset="-128"/>
              <a:ea typeface="HGS創英角ｺﾞｼｯｸUB" pitchFamily="50" charset="-128"/>
            </a:endParaRPr>
          </a:p>
        </p:txBody>
      </p:sp>
      <p:sp>
        <p:nvSpPr>
          <p:cNvPr id="184" name="角丸四角形吹き出し 183"/>
          <p:cNvSpPr/>
          <p:nvPr/>
        </p:nvSpPr>
        <p:spPr>
          <a:xfrm>
            <a:off x="6084168" y="4841776"/>
            <a:ext cx="2987824" cy="675456"/>
          </a:xfrm>
          <a:prstGeom prst="wedgeRoundRectCallout">
            <a:avLst>
              <a:gd name="adj1" fmla="val -8973"/>
              <a:gd name="adj2" fmla="val -126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あたかもローカルと同一</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オブジェクトストアのごとく</a:t>
            </a:r>
            <a:endParaRPr kumimoji="1" lang="ja-JP" altLang="en-US" sz="1600" dirty="0">
              <a:latin typeface="HGS創英角ｺﾞｼｯｸUB" pitchFamily="50" charset="-128"/>
              <a:ea typeface="HGS創英角ｺﾞｼｯｸUB" pitchFamily="50" charset="-128"/>
            </a:endParaRPr>
          </a:p>
        </p:txBody>
      </p:sp>
      <p:sp>
        <p:nvSpPr>
          <p:cNvPr id="185"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30</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20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20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2000"/>
                                        <p:tgtEl>
                                          <p:spTgt spid="1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9" grpId="0" animBg="1"/>
      <p:bldP spid="161" grpId="0" animBg="1"/>
      <p:bldP spid="1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fig-3.emf"/>
          <p:cNvPicPr/>
          <p:nvPr/>
        </p:nvPicPr>
        <p:blipFill>
          <a:blip r:embed="rId3" cstate="print"/>
          <a:stretch>
            <a:fillRect/>
          </a:stretch>
        </p:blipFill>
        <p:spPr>
          <a:xfrm>
            <a:off x="827584" y="980728"/>
            <a:ext cx="7506686" cy="5328592"/>
          </a:xfrm>
          <a:prstGeom prst="rect">
            <a:avLst/>
          </a:prstGeom>
        </p:spPr>
      </p:pic>
      <p:sp>
        <p:nvSpPr>
          <p:cNvPr id="3" name="テキスト ボックス 2"/>
          <p:cNvSpPr txBox="1"/>
          <p:nvPr/>
        </p:nvSpPr>
        <p:spPr>
          <a:xfrm>
            <a:off x="251520" y="116632"/>
            <a:ext cx="7906332" cy="646331"/>
          </a:xfrm>
          <a:prstGeom prst="rect">
            <a:avLst/>
          </a:prstGeom>
          <a:noFill/>
        </p:spPr>
        <p:txBody>
          <a:bodyPr wrap="none" rtlCol="0">
            <a:spAutoFit/>
          </a:bodyPr>
          <a:lstStyle/>
          <a:p>
            <a:pPr algn="ctr"/>
            <a:r>
              <a:rPr kumimoji="1" lang="ja-JP" altLang="en-US" sz="3600" dirty="0" smtClean="0">
                <a:solidFill>
                  <a:schemeClr val="tx2">
                    <a:lumMod val="50000"/>
                  </a:schemeClr>
                </a:solidFill>
                <a:latin typeface="HGPｺﾞｼｯｸE" pitchFamily="50" charset="-128"/>
                <a:ea typeface="HGPｺﾞｼｯｸE" pitchFamily="50" charset="-128"/>
              </a:rPr>
              <a:t>インタークラウド基盤</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(storage)</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colony</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31</a:t>
            </a:fld>
            <a:endParaRPr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fig-3.emf"/>
          <p:cNvPicPr/>
          <p:nvPr/>
        </p:nvPicPr>
        <p:blipFill>
          <a:blip r:embed="rId2" cstate="print"/>
          <a:stretch>
            <a:fillRect/>
          </a:stretch>
        </p:blipFill>
        <p:spPr>
          <a:xfrm>
            <a:off x="683568" y="1340768"/>
            <a:ext cx="6192688" cy="4641658"/>
          </a:xfrm>
          <a:prstGeom prst="rect">
            <a:avLst/>
          </a:prstGeom>
        </p:spPr>
      </p:pic>
      <p:sp>
        <p:nvSpPr>
          <p:cNvPr id="6" name="正方形/長方形 5"/>
          <p:cNvSpPr/>
          <p:nvPr/>
        </p:nvSpPr>
        <p:spPr bwMode="auto">
          <a:xfrm>
            <a:off x="2339752" y="2814074"/>
            <a:ext cx="2988332" cy="1440160"/>
          </a:xfrm>
          <a:prstGeom prst="rect">
            <a:avLst/>
          </a:prstGeom>
          <a:noFill/>
          <a:ln w="41275">
            <a:solidFill>
              <a:srgbClr val="FF6D6D"/>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7" name="正方形/長方形 6"/>
          <p:cNvSpPr/>
          <p:nvPr/>
        </p:nvSpPr>
        <p:spPr bwMode="auto">
          <a:xfrm>
            <a:off x="2339752" y="4542266"/>
            <a:ext cx="2988332" cy="1296144"/>
          </a:xfrm>
          <a:prstGeom prst="rect">
            <a:avLst/>
          </a:prstGeom>
          <a:noFill/>
          <a:ln w="41275">
            <a:solidFill>
              <a:srgbClr val="FF0000"/>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8" name="角丸四角形吹き出し 7"/>
          <p:cNvSpPr/>
          <p:nvPr/>
        </p:nvSpPr>
        <p:spPr bwMode="auto">
          <a:xfrm>
            <a:off x="4932040" y="1772816"/>
            <a:ext cx="4067944" cy="851297"/>
          </a:xfrm>
          <a:prstGeom prst="wedgeRoundRectCallout">
            <a:avLst>
              <a:gd name="adj1" fmla="val -44271"/>
              <a:gd name="adj2" fmla="val 93572"/>
              <a:gd name="adj3" fmla="val 16667"/>
            </a:avLst>
          </a:prstGeom>
          <a:solidFill>
            <a:schemeClr val="accent1">
              <a:lumMod val="60000"/>
              <a:lumOff val="40000"/>
            </a:schemeClr>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buAutoNum type="arabicParenBoth"/>
            </a:pPr>
            <a:r>
              <a:rPr lang="en-US" altLang="ja-JP" sz="1400" dirty="0" err="1" smtClean="0">
                <a:solidFill>
                  <a:srgbClr val="333333"/>
                </a:solidFill>
                <a:latin typeface="HGPｺﾞｼｯｸE" pitchFamily="50" charset="-128"/>
                <a:ea typeface="HGPｺﾞｼｯｸE" pitchFamily="50" charset="-128"/>
              </a:rPr>
              <a:t>OpenStack</a:t>
            </a:r>
            <a:r>
              <a:rPr lang="ja-JP" altLang="en-US" sz="1400" dirty="0" smtClean="0">
                <a:solidFill>
                  <a:srgbClr val="333333"/>
                </a:solidFill>
                <a:latin typeface="HGPｺﾞｼｯｸE" pitchFamily="50" charset="-128"/>
                <a:ea typeface="HGPｺﾞｼｯｸE" pitchFamily="50" charset="-128"/>
              </a:rPr>
              <a:t>コミュニティ内 </a:t>
            </a:r>
            <a:r>
              <a:rPr lang="en-US" altLang="ja-JP" sz="1400" dirty="0" smtClean="0">
                <a:solidFill>
                  <a:srgbClr val="333333"/>
                </a:solidFill>
                <a:latin typeface="HGPｺﾞｼｯｸE" pitchFamily="50" charset="-128"/>
                <a:ea typeface="HGPｺﾞｼｯｸE" pitchFamily="50" charset="-128"/>
              </a:rPr>
              <a:t>Colony </a:t>
            </a:r>
            <a:r>
              <a:rPr lang="ja-JP" altLang="en-US" sz="1400" dirty="0" smtClean="0">
                <a:solidFill>
                  <a:srgbClr val="333333"/>
                </a:solidFill>
                <a:latin typeface="HGPｺﾞｼｯｸE" pitchFamily="50" charset="-128"/>
                <a:ea typeface="HGPｺﾞｼｯｸE" pitchFamily="50" charset="-128"/>
              </a:rPr>
              <a:t>プロジェクトとして提供</a:t>
            </a:r>
            <a:endParaRPr lang="en-US" altLang="ja-JP" sz="1400" dirty="0" smtClean="0">
              <a:solidFill>
                <a:srgbClr val="333333"/>
              </a:solidFill>
              <a:latin typeface="HGPｺﾞｼｯｸE" pitchFamily="50" charset="-128"/>
              <a:ea typeface="HGPｺﾞｼｯｸE" pitchFamily="50" charset="-128"/>
            </a:endParaRPr>
          </a:p>
          <a:p>
            <a:pPr marL="342900" indent="-342900" algn="l">
              <a:spcBef>
                <a:spcPct val="0"/>
              </a:spcBef>
            </a:pPr>
            <a:r>
              <a:rPr kumimoji="1" lang="en-US" altLang="ja-JP" sz="1600" b="0" dirty="0" smtClean="0">
                <a:solidFill>
                  <a:srgbClr val="333333"/>
                </a:solidFill>
                <a:latin typeface="HGPｺﾞｼｯｸE" pitchFamily="50" charset="-128"/>
                <a:ea typeface="HGPｺﾞｼｯｸE" pitchFamily="50" charset="-128"/>
              </a:rPr>
              <a:t>https://github.com/nii-cloud/colony</a:t>
            </a:r>
            <a:endParaRPr kumimoji="1" lang="ja-JP" altLang="en-US" sz="1600" b="0" dirty="0">
              <a:solidFill>
                <a:srgbClr val="333333"/>
              </a:solidFill>
              <a:latin typeface="HGPｺﾞｼｯｸE" pitchFamily="50" charset="-128"/>
              <a:ea typeface="HGPｺﾞｼｯｸE" pitchFamily="50" charset="-128"/>
            </a:endParaRPr>
          </a:p>
        </p:txBody>
      </p:sp>
      <p:sp>
        <p:nvSpPr>
          <p:cNvPr id="9" name="角丸四角形吹き出し 8"/>
          <p:cNvSpPr/>
          <p:nvPr/>
        </p:nvSpPr>
        <p:spPr bwMode="auto">
          <a:xfrm>
            <a:off x="5508104" y="4842876"/>
            <a:ext cx="3312368" cy="919401"/>
          </a:xfrm>
          <a:prstGeom prst="wedgeRoundRectCallout">
            <a:avLst>
              <a:gd name="adj1" fmla="val -55253"/>
              <a:gd name="adj2" fmla="val -37851"/>
              <a:gd name="adj3" fmla="val 16667"/>
            </a:avLst>
          </a:prstGeom>
          <a:solidFill>
            <a:srgbClr val="FFC000"/>
          </a:solidFill>
          <a:ln w="34925">
            <a:solidFill>
              <a:srgbClr val="FF0000"/>
            </a:solidFill>
            <a:miter lim="800000"/>
            <a:headEnd/>
            <a:tailEnd/>
          </a:ln>
        </p:spPr>
        <p:txBody>
          <a:bodyPr wrap="square" rtlCol="0" anchor="ctr">
            <a:spAutoFit/>
          </a:bodyPr>
          <a:lstStyle/>
          <a:p>
            <a:pPr marL="357188" indent="-357188" algn="l">
              <a:spcBef>
                <a:spcPct val="0"/>
              </a:spcBef>
            </a:pPr>
            <a:r>
              <a:rPr lang="en-US" altLang="ja-JP" sz="1600" dirty="0" smtClean="0">
                <a:latin typeface="HGPｺﾞｼｯｸE" pitchFamily="50" charset="-128"/>
                <a:ea typeface="HGPｺﾞｼｯｸE" pitchFamily="50" charset="-128"/>
              </a:rPr>
              <a:t>(2) 	</a:t>
            </a:r>
            <a:r>
              <a:rPr lang="ja-JP" altLang="en-US" sz="1600" dirty="0" smtClean="0">
                <a:latin typeface="HGPｺﾞｼｯｸE" pitchFamily="50" charset="-128"/>
                <a:ea typeface="HGPｺﾞｼｯｸE" pitchFamily="50" charset="-128"/>
              </a:rPr>
              <a:t>レプリケーション時のロジック</a:t>
            </a:r>
            <a:r>
              <a:rPr lang="en-US" altLang="ja-JP" sz="1600" dirty="0" smtClean="0">
                <a:latin typeface="HGPｺﾞｼｯｸE" pitchFamily="50" charset="-128"/>
                <a:ea typeface="HGPｺﾞｼｯｸE" pitchFamily="50" charset="-128"/>
              </a:rPr>
              <a:t> </a:t>
            </a:r>
            <a:r>
              <a:rPr lang="ja-JP" altLang="en-US" sz="1600" dirty="0" smtClean="0">
                <a:latin typeface="HGPｺﾞｼｯｸE" pitchFamily="50" charset="-128"/>
                <a:ea typeface="HGPｺﾞｼｯｸE" pitchFamily="50" charset="-128"/>
              </a:rPr>
              <a:t>を広域分散向けに変更し性能評価実施</a:t>
            </a:r>
            <a:endParaRPr lang="en-US" altLang="ja-JP" sz="1600" dirty="0" smtClean="0">
              <a:latin typeface="HGPｺﾞｼｯｸE" pitchFamily="50" charset="-128"/>
              <a:ea typeface="HGPｺﾞｼｯｸE" pitchFamily="50" charset="-128"/>
            </a:endParaRPr>
          </a:p>
        </p:txBody>
      </p:sp>
      <p:sp>
        <p:nvSpPr>
          <p:cNvPr id="11" name="テキスト ボックス 10"/>
          <p:cNvSpPr txBox="1"/>
          <p:nvPr/>
        </p:nvSpPr>
        <p:spPr>
          <a:xfrm>
            <a:off x="179512" y="116632"/>
            <a:ext cx="3799438" cy="646331"/>
          </a:xfrm>
          <a:prstGeom prst="rect">
            <a:avLst/>
          </a:prstGeom>
          <a:noFill/>
        </p:spPr>
        <p:txBody>
          <a:bodyPr wrap="none" rtlCol="0">
            <a:spAutoFit/>
          </a:bodyPr>
          <a:lstStyle/>
          <a:p>
            <a:pPr algn="ctr"/>
            <a:r>
              <a:rPr lang="en-US" altLang="ja-JP" sz="3600" dirty="0" smtClean="0">
                <a:solidFill>
                  <a:schemeClr val="tx2">
                    <a:lumMod val="50000"/>
                  </a:schemeClr>
                </a:solidFill>
                <a:latin typeface="HGPｺﾞｼｯｸE" pitchFamily="50" charset="-128"/>
                <a:ea typeface="HGPｺﾞｼｯｸE" pitchFamily="50" charset="-128"/>
              </a:rPr>
              <a:t>Colony</a:t>
            </a:r>
            <a:r>
              <a:rPr lang="ja-JP" altLang="en-US" sz="3600" dirty="0" smtClean="0">
                <a:solidFill>
                  <a:schemeClr val="tx2">
                    <a:lumMod val="50000"/>
                  </a:schemeClr>
                </a:solidFill>
                <a:latin typeface="HGPｺﾞｼｯｸE" pitchFamily="50" charset="-128"/>
                <a:ea typeface="HGPｺﾞｼｯｸE" pitchFamily="50" charset="-128"/>
              </a:rPr>
              <a:t>の実現方式</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12" name="正方形/長方形 11"/>
          <p:cNvSpPr/>
          <p:nvPr/>
        </p:nvSpPr>
        <p:spPr>
          <a:xfrm>
            <a:off x="251520" y="1052736"/>
            <a:ext cx="5472608" cy="400110"/>
          </a:xfrm>
          <a:prstGeom prst="rect">
            <a:avLst/>
          </a:prstGeom>
          <a:solidFill>
            <a:schemeClr val="bg1"/>
          </a:solidFill>
          <a:ln w="34925">
            <a:solidFill>
              <a:schemeClr val="accent1"/>
            </a:solidFill>
          </a:ln>
        </p:spPr>
        <p:txBody>
          <a:bodyPr wrap="square">
            <a:spAutoFit/>
          </a:bodyPr>
          <a:lstStyle/>
          <a:p>
            <a:pPr algn="ctr"/>
            <a:r>
              <a:rPr lang="en-US" altLang="ja-JP" sz="2000" dirty="0" err="1" smtClean="0">
                <a:latin typeface="HGPｺﾞｼｯｸE" pitchFamily="50" charset="-128"/>
                <a:ea typeface="HGPｺﾞｼｯｸE" pitchFamily="50" charset="-128"/>
                <a:cs typeface="Arial Unicode MS" pitchFamily="50" charset="-128"/>
              </a:rPr>
              <a:t>OpenStack</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Storage</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swift </a:t>
            </a:r>
            <a:r>
              <a:rPr lang="ja-JP" altLang="en-US" sz="2000" dirty="0" smtClean="0">
                <a:latin typeface="HGPｺﾞｼｯｸE" pitchFamily="50" charset="-128"/>
                <a:ea typeface="HGPｺﾞｼｯｸE" pitchFamily="50" charset="-128"/>
                <a:cs typeface="Arial Unicode MS" pitchFamily="50" charset="-128"/>
              </a:rPr>
              <a:t>に広域網対応を追加</a:t>
            </a:r>
            <a:endParaRPr lang="en-US" altLang="ja-JP" sz="2000" dirty="0" smtClean="0">
              <a:latin typeface="HGPｺﾞｼｯｸE" pitchFamily="50" charset="-128"/>
              <a:ea typeface="HGPｺﾞｼｯｸE" pitchFamily="50" charset="-128"/>
              <a:cs typeface="Arial Unicode MS" pitchFamily="50" charset="-128"/>
            </a:endParaRPr>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32</a:t>
            </a:fld>
            <a:endParaRPr lang="ja-JP"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396552" y="404664"/>
            <a:ext cx="4985169" cy="4974237"/>
          </a:xfrm>
          <a:prstGeom prst="rect">
            <a:avLst/>
          </a:prstGeom>
          <a:noFill/>
        </p:spPr>
      </p:pic>
      <p:sp>
        <p:nvSpPr>
          <p:cNvPr id="13" name="角丸四角形 12"/>
          <p:cNvSpPr/>
          <p:nvPr/>
        </p:nvSpPr>
        <p:spPr bwMode="auto">
          <a:xfrm>
            <a:off x="1996329" y="1772816"/>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ｺﾞｼｯｸE" pitchFamily="50" charset="-128"/>
              <a:ea typeface="HGPｺﾞｼｯｸE" pitchFamily="50" charset="-128"/>
            </a:endParaRPr>
          </a:p>
        </p:txBody>
      </p:sp>
      <p:sp>
        <p:nvSpPr>
          <p:cNvPr id="15" name="円/楕円 14"/>
          <p:cNvSpPr/>
          <p:nvPr/>
        </p:nvSpPr>
        <p:spPr bwMode="auto">
          <a:xfrm>
            <a:off x="1464578" y="3573016"/>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 @</a:t>
            </a:r>
            <a:r>
              <a:rPr lang="en-US" altLang="ja-JP" sz="1600" dirty="0" smtClean="0">
                <a:latin typeface="HGPｺﾞｼｯｸE" pitchFamily="50" charset="-128"/>
                <a:ea typeface="HGPｺﾞｼｯｸE" pitchFamily="50" charset="-128"/>
                <a:cs typeface="Tahoma" pitchFamily="34" charset="0"/>
              </a:rPr>
              <a:t>Tokyo</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19" name="円/楕円 18"/>
          <p:cNvSpPr/>
          <p:nvPr/>
        </p:nvSpPr>
        <p:spPr bwMode="auto">
          <a:xfrm>
            <a:off x="2993363" y="3789040"/>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Chiba</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20" name="円/楕円 19"/>
          <p:cNvSpPr/>
          <p:nvPr/>
        </p:nvSpPr>
        <p:spPr bwMode="auto">
          <a:xfrm>
            <a:off x="2262205" y="1124744"/>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HGPｺﾞｼｯｸE" pitchFamily="50" charset="-128"/>
                <a:ea typeface="HGPｺﾞｼｯｸE" pitchFamily="50" charset="-128"/>
                <a:cs typeface="Tahoma" pitchFamily="34" charset="0"/>
              </a:rPr>
              <a:t>Swift @Sapporo</a:t>
            </a:r>
            <a:endParaRPr kumimoji="1" lang="ja-JP" altLang="en-US" sz="16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23" name="直線矢印コネクタ 22"/>
          <p:cNvCxnSpPr>
            <a:stCxn id="20" idx="4"/>
            <a:endCxn id="15" idx="1"/>
          </p:cNvCxnSpPr>
          <p:nvPr/>
        </p:nvCxnSpPr>
        <p:spPr bwMode="auto">
          <a:xfrm flipH="1">
            <a:off x="1668995" y="1916833"/>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26" name="直線矢印コネクタ 25"/>
          <p:cNvCxnSpPr>
            <a:stCxn id="20" idx="4"/>
            <a:endCxn id="19" idx="0"/>
          </p:cNvCxnSpPr>
          <p:nvPr/>
        </p:nvCxnSpPr>
        <p:spPr bwMode="auto">
          <a:xfrm>
            <a:off x="3059832" y="1916832"/>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37" name="テキスト ボックス 36"/>
          <p:cNvSpPr txBox="1"/>
          <p:nvPr/>
        </p:nvSpPr>
        <p:spPr>
          <a:xfrm>
            <a:off x="1863391" y="458112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8" name="テキスト ボックス 37"/>
          <p:cNvSpPr txBox="1"/>
          <p:nvPr/>
        </p:nvSpPr>
        <p:spPr>
          <a:xfrm>
            <a:off x="1863391" y="4797152"/>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6.29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9" name="テキスト ボックス 38"/>
          <p:cNvSpPr txBox="1"/>
          <p:nvPr/>
        </p:nvSpPr>
        <p:spPr>
          <a:xfrm>
            <a:off x="1863391" y="5445224"/>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941.23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41" name="直線矢印コネクタ 40"/>
          <p:cNvCxnSpPr>
            <a:stCxn id="15" idx="0"/>
            <a:endCxn id="20" idx="4"/>
          </p:cNvCxnSpPr>
          <p:nvPr/>
        </p:nvCxnSpPr>
        <p:spPr bwMode="auto">
          <a:xfrm flipV="1">
            <a:off x="2162501" y="1916832"/>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44" name="直線矢印コネクタ 43"/>
          <p:cNvCxnSpPr>
            <a:stCxn id="19" idx="7"/>
            <a:endCxn id="20" idx="4"/>
          </p:cNvCxnSpPr>
          <p:nvPr/>
        </p:nvCxnSpPr>
        <p:spPr bwMode="auto">
          <a:xfrm flipH="1" flipV="1">
            <a:off x="3059832" y="1916833"/>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49" name="直線矢印コネクタ 48"/>
          <p:cNvCxnSpPr>
            <a:stCxn id="15" idx="6"/>
            <a:endCxn id="19" idx="1"/>
          </p:cNvCxnSpPr>
          <p:nvPr/>
        </p:nvCxnSpPr>
        <p:spPr bwMode="auto">
          <a:xfrm flipV="1">
            <a:off x="2860425" y="3905040"/>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1" name="直線矢印コネクタ 50"/>
          <p:cNvCxnSpPr>
            <a:endCxn id="15" idx="5"/>
          </p:cNvCxnSpPr>
          <p:nvPr/>
        </p:nvCxnSpPr>
        <p:spPr bwMode="auto">
          <a:xfrm flipH="1">
            <a:off x="2656008" y="4121461"/>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53" name="直線矢印コネクタ 52"/>
          <p:cNvCxnSpPr/>
          <p:nvPr/>
        </p:nvCxnSpPr>
        <p:spPr bwMode="auto">
          <a:xfrm>
            <a:off x="1331640" y="4725143"/>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6" name="直線矢印コネクタ 55"/>
          <p:cNvCxnSpPr/>
          <p:nvPr/>
        </p:nvCxnSpPr>
        <p:spPr bwMode="auto">
          <a:xfrm>
            <a:off x="1331640" y="4869159"/>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9" name="直線矢印コネクタ 58"/>
          <p:cNvCxnSpPr/>
          <p:nvPr/>
        </p:nvCxnSpPr>
        <p:spPr bwMode="auto">
          <a:xfrm>
            <a:off x="1331640" y="5589239"/>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2" name="直線矢印コネクタ 61"/>
          <p:cNvCxnSpPr/>
          <p:nvPr/>
        </p:nvCxnSpPr>
        <p:spPr bwMode="auto">
          <a:xfrm>
            <a:off x="1331640" y="5805263"/>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65" name="テキスト ボックス 64"/>
          <p:cNvSpPr txBox="1"/>
          <p:nvPr/>
        </p:nvSpPr>
        <p:spPr>
          <a:xfrm>
            <a:off x="1863391" y="566124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929.15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0" name="直線矢印コネクタ 69"/>
          <p:cNvCxnSpPr/>
          <p:nvPr/>
        </p:nvCxnSpPr>
        <p:spPr bwMode="auto">
          <a:xfrm>
            <a:off x="1331640" y="5085183"/>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71" name="テキスト ボックス 70"/>
          <p:cNvSpPr txBox="1"/>
          <p:nvPr/>
        </p:nvSpPr>
        <p:spPr>
          <a:xfrm>
            <a:off x="1863391" y="5013176"/>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7.80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2" name="直線矢印コネクタ 71"/>
          <p:cNvCxnSpPr/>
          <p:nvPr/>
        </p:nvCxnSpPr>
        <p:spPr bwMode="auto">
          <a:xfrm>
            <a:off x="1331640" y="5301207"/>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3" name="テキスト ボックス 72"/>
          <p:cNvSpPr txBox="1"/>
          <p:nvPr/>
        </p:nvSpPr>
        <p:spPr>
          <a:xfrm>
            <a:off x="1863391" y="5229200"/>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7.73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graphicFrame>
        <p:nvGraphicFramePr>
          <p:cNvPr id="84" name="表 83"/>
          <p:cNvGraphicFramePr>
            <a:graphicFrameLocks noGrp="1"/>
          </p:cNvGraphicFramePr>
          <p:nvPr/>
        </p:nvGraphicFramePr>
        <p:xfrm>
          <a:off x="4067944" y="3422368"/>
          <a:ext cx="4647287" cy="1230768"/>
        </p:xfrm>
        <a:graphic>
          <a:graphicData uri="http://schemas.openxmlformats.org/drawingml/2006/table">
            <a:tbl>
              <a:tblPr firstRow="1" bandRow="1">
                <a:tableStyleId>{5C22544A-7EE6-4342-B048-85BDC9FD1C3A}</a:tableStyleId>
              </a:tblPr>
              <a:tblGrid>
                <a:gridCol w="572927"/>
                <a:gridCol w="814872"/>
                <a:gridCol w="814872"/>
                <a:gridCol w="814872"/>
                <a:gridCol w="814872"/>
                <a:gridCol w="814872"/>
              </a:tblGrid>
              <a:tr h="24482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1,755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2,165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395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3,178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1.375</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431,840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446,824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537,768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412,542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43,307</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710,179</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741,350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737,565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723,446</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731,824</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780,548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775,131</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788,620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782,503</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786,224</a:t>
                      </a:r>
                      <a:endParaRPr kumimoji="1" lang="ja-JP" altLang="en-US" sz="900" b="1" dirty="0">
                        <a:solidFill>
                          <a:srgbClr val="C00000"/>
                        </a:solidFill>
                        <a:latin typeface="Tahoma" pitchFamily="34" charset="0"/>
                        <a:cs typeface="Tahoma" pitchFamily="34" charset="0"/>
                      </a:endParaRPr>
                    </a:p>
                  </a:txBody>
                  <a:tcPr marL="84406" marR="84406"/>
                </a:tc>
              </a:tr>
            </a:tbl>
          </a:graphicData>
        </a:graphic>
      </p:graphicFrame>
      <p:graphicFrame>
        <p:nvGraphicFramePr>
          <p:cNvPr id="85" name="表 84"/>
          <p:cNvGraphicFramePr>
            <a:graphicFrameLocks noGrp="1"/>
          </p:cNvGraphicFramePr>
          <p:nvPr/>
        </p:nvGraphicFramePr>
        <p:xfrm>
          <a:off x="4037987" y="332656"/>
          <a:ext cx="4536504" cy="1165860"/>
        </p:xfrm>
        <a:graphic>
          <a:graphicData uri="http://schemas.openxmlformats.org/drawingml/2006/table">
            <a:tbl>
              <a:tblPr firstRow="1" bandRow="1">
                <a:tableStyleId>{5C22544A-7EE6-4342-B048-85BDC9FD1C3A}</a:tableStyleId>
              </a:tblPr>
              <a:tblGrid>
                <a:gridCol w="492893"/>
                <a:gridCol w="817603"/>
                <a:gridCol w="806502"/>
                <a:gridCol w="806502"/>
                <a:gridCol w="806502"/>
                <a:gridCol w="806502"/>
              </a:tblGrid>
              <a:tr h="23296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latin typeface="Tahoma" pitchFamily="34" charset="0"/>
                          <a:cs typeface="Tahoma" pitchFamily="34" charset="0"/>
                        </a:rPr>
                        <a:t>11,608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13,293</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12,916</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14,691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12,126</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3,427,827</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3,427,402</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3,455,788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673,614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3,386,009</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958,018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959,098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7,188,901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974,072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949,389</a:t>
                      </a:r>
                      <a:endParaRPr kumimoji="1" lang="ja-JP" altLang="en-US" sz="900" b="1" dirty="0">
                        <a:solidFill>
                          <a:srgbClr val="C00000"/>
                        </a:solidFill>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1,109,440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98,400,555</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99,641,184</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15,411,221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92,400,774</a:t>
                      </a:r>
                      <a:endParaRPr kumimoji="1" lang="ja-JP" altLang="en-US" sz="900" dirty="0">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3923928" y="3068960"/>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without network latency-awareness</a:t>
            </a:r>
            <a:endParaRPr kumimoji="1" lang="ja-JP" altLang="en-US" dirty="0">
              <a:latin typeface="HGPｺﾞｼｯｸE" pitchFamily="50" charset="-128"/>
              <a:ea typeface="HGPｺﾞｼｯｸE" pitchFamily="50" charset="-128"/>
              <a:cs typeface="Tahoma" pitchFamily="34" charset="0"/>
            </a:endParaRPr>
          </a:p>
        </p:txBody>
      </p:sp>
      <p:sp>
        <p:nvSpPr>
          <p:cNvPr id="87" name="テキスト ボックス 86"/>
          <p:cNvSpPr txBox="1"/>
          <p:nvPr/>
        </p:nvSpPr>
        <p:spPr>
          <a:xfrm>
            <a:off x="3851920" y="44624"/>
            <a:ext cx="5118107"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without cache</a:t>
            </a:r>
            <a:endParaRPr kumimoji="1" lang="ja-JP" altLang="en-US" dirty="0">
              <a:latin typeface="HGPｺﾞｼｯｸE" pitchFamily="50" charset="-128"/>
              <a:ea typeface="HGPｺﾞｼｯｸE" pitchFamily="50" charset="-128"/>
              <a:cs typeface="Tahoma" pitchFamily="34" charset="0"/>
            </a:endParaRPr>
          </a:p>
        </p:txBody>
      </p:sp>
      <p:sp>
        <p:nvSpPr>
          <p:cNvPr id="88" name="円/楕円 87"/>
          <p:cNvSpPr/>
          <p:nvPr/>
        </p:nvSpPr>
        <p:spPr bwMode="auto">
          <a:xfrm>
            <a:off x="2926894" y="4365104"/>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rPr>
              <a:t>Client</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89" name="直線矢印コネクタ 88"/>
          <p:cNvCxnSpPr/>
          <p:nvPr/>
        </p:nvCxnSpPr>
        <p:spPr bwMode="auto">
          <a:xfrm flipV="1">
            <a:off x="3521244" y="2060847"/>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4" name="テキスト ボックス 33"/>
          <p:cNvSpPr txBox="1"/>
          <p:nvPr/>
        </p:nvSpPr>
        <p:spPr>
          <a:xfrm>
            <a:off x="783271" y="5517231"/>
            <a:ext cx="583814"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10G</a:t>
            </a:r>
            <a:endParaRPr kumimoji="1" lang="ja-JP" altLang="en-US" dirty="0">
              <a:latin typeface="HGPｺﾞｼｯｸE" pitchFamily="50" charset="-128"/>
              <a:ea typeface="HGPｺﾞｼｯｸE" pitchFamily="50" charset="-128"/>
            </a:endParaRPr>
          </a:p>
        </p:txBody>
      </p:sp>
      <p:sp>
        <p:nvSpPr>
          <p:cNvPr id="36" name="テキスト ボックス 35"/>
          <p:cNvSpPr txBox="1"/>
          <p:nvPr/>
        </p:nvSpPr>
        <p:spPr>
          <a:xfrm>
            <a:off x="855279" y="4797151"/>
            <a:ext cx="454563"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1G</a:t>
            </a:r>
            <a:endParaRPr kumimoji="1" lang="ja-JP" altLang="en-US" dirty="0">
              <a:latin typeface="HGPｺﾞｼｯｸE" pitchFamily="50" charset="-128"/>
              <a:ea typeface="HGPｺﾞｼｯｸE" pitchFamily="50" charset="-128"/>
            </a:endParaRPr>
          </a:p>
        </p:txBody>
      </p:sp>
      <p:sp>
        <p:nvSpPr>
          <p:cNvPr id="40" name="テキスト ボックス 39"/>
          <p:cNvSpPr txBox="1"/>
          <p:nvPr/>
        </p:nvSpPr>
        <p:spPr>
          <a:xfrm>
            <a:off x="0" y="5949280"/>
            <a:ext cx="3528392" cy="369332"/>
          </a:xfrm>
          <a:prstGeom prst="rect">
            <a:avLst/>
          </a:prstGeom>
          <a:noFill/>
        </p:spPr>
        <p:txBody>
          <a:bodyPr wrap="square" rtlCol="0">
            <a:spAutoFit/>
          </a:bodyPr>
          <a:lstStyle/>
          <a:p>
            <a:r>
              <a:rPr lang="en-US" altLang="ja-JP" dirty="0" smtClean="0">
                <a:latin typeface="HGPｺﾞｼｯｸE" pitchFamily="50" charset="-128"/>
                <a:ea typeface="HGPｺﾞｼｯｸE" pitchFamily="50" charset="-128"/>
              </a:rPr>
              <a:t>ne</a:t>
            </a:r>
            <a:r>
              <a:rPr kumimoji="1" lang="en-US" altLang="ja-JP" dirty="0" smtClean="0">
                <a:latin typeface="HGPｺﾞｼｯｸE" pitchFamily="50" charset="-128"/>
                <a:ea typeface="HGPｺﾞｼｯｸE" pitchFamily="50" charset="-128"/>
              </a:rPr>
              <a:t>twork performance</a:t>
            </a:r>
            <a:r>
              <a:rPr lang="en-US" altLang="ja-JP" dirty="0" smtClean="0">
                <a:latin typeface="HGPｺﾞｼｯｸE" pitchFamily="50" charset="-128"/>
                <a:ea typeface="HGPｺﾞｼｯｸE" pitchFamily="50" charset="-128"/>
              </a:rPr>
              <a:t>(</a:t>
            </a:r>
            <a:r>
              <a:rPr lang="en-US" altLang="ja-JP" dirty="0" err="1" smtClean="0">
                <a:latin typeface="HGPｺﾞｼｯｸE" pitchFamily="50" charset="-128"/>
                <a:ea typeface="HGPｺﾞｼｯｸE" pitchFamily="50" charset="-128"/>
              </a:rPr>
              <a:t>netperf</a:t>
            </a:r>
            <a:r>
              <a:rPr lang="en-US" altLang="ja-JP" dirty="0" smtClean="0">
                <a:latin typeface="HGPｺﾞｼｯｸE" pitchFamily="50" charset="-128"/>
                <a:ea typeface="HGPｺﾞｼｯｸE" pitchFamily="50" charset="-128"/>
              </a:rPr>
              <a:t>)</a:t>
            </a:r>
            <a:endParaRPr kumimoji="1" lang="ja-JP" altLang="en-US" dirty="0">
              <a:latin typeface="HGPｺﾞｼｯｸE" pitchFamily="50" charset="-128"/>
              <a:ea typeface="HGPｺﾞｼｯｸE" pitchFamily="50" charset="-128"/>
            </a:endParaRPr>
          </a:p>
        </p:txBody>
      </p:sp>
      <p:graphicFrame>
        <p:nvGraphicFramePr>
          <p:cNvPr id="43" name="表 42"/>
          <p:cNvGraphicFramePr>
            <a:graphicFrameLocks noGrp="1"/>
          </p:cNvGraphicFramePr>
          <p:nvPr/>
        </p:nvGraphicFramePr>
        <p:xfrm>
          <a:off x="4006681" y="1772816"/>
          <a:ext cx="5009587" cy="1296145"/>
        </p:xfrm>
        <a:graphic>
          <a:graphicData uri="http://schemas.openxmlformats.org/drawingml/2006/table">
            <a:tbl>
              <a:tblPr firstRow="1" bandRow="1">
                <a:tableStyleId>{5C22544A-7EE6-4342-B048-85BDC9FD1C3A}</a:tableStyleId>
              </a:tblPr>
              <a:tblGrid>
                <a:gridCol w="514317"/>
                <a:gridCol w="899054"/>
                <a:gridCol w="899054"/>
                <a:gridCol w="899054"/>
                <a:gridCol w="899054"/>
                <a:gridCol w="899054"/>
              </a:tblGrid>
              <a:tr h="259229">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398,133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415,753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397,979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446,576</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406,510</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9,238,473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202,193,598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177,694,628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161,992,275</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134,450,057</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55,186,177</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288,776,403</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319,892,614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331,691,392</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307,500,293</a:t>
                      </a:r>
                      <a:endParaRPr kumimoji="1" lang="ja-JP" altLang="en-US" sz="900" b="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473,135,008</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471,484,134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467,654,981</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412,153,419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451,464,516</a:t>
                      </a:r>
                      <a:endParaRPr kumimoji="1" lang="ja-JP" altLang="en-US" sz="900" dirty="0">
                        <a:solidFill>
                          <a:schemeClr val="tx1"/>
                        </a:solidFill>
                        <a:latin typeface="Tahoma" pitchFamily="34" charset="0"/>
                        <a:cs typeface="Tahoma" pitchFamily="34" charset="0"/>
                      </a:endParaRPr>
                    </a:p>
                  </a:txBody>
                  <a:tcPr marL="84406" marR="84406"/>
                </a:tc>
              </a:tr>
            </a:tbl>
          </a:graphicData>
        </a:graphic>
      </p:graphicFrame>
      <p:sp>
        <p:nvSpPr>
          <p:cNvPr id="45" name="テキスト ボックス 44"/>
          <p:cNvSpPr txBox="1"/>
          <p:nvPr/>
        </p:nvSpPr>
        <p:spPr>
          <a:xfrm>
            <a:off x="3923928" y="1484784"/>
            <a:ext cx="4048732"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a:t>
            </a:r>
            <a:r>
              <a:rPr kumimoji="1" lang="en-US" altLang="ja-JP" dirty="0" smtClean="0">
                <a:latin typeface="HGPｺﾞｼｯｸE" pitchFamily="50" charset="-128"/>
                <a:ea typeface="HGPｺﾞｼｯｸE" pitchFamily="50" charset="-128"/>
                <a:cs typeface="Tahoma" pitchFamily="34" charset="0"/>
              </a:rPr>
              <a:t> cache  </a:t>
            </a:r>
            <a:endParaRPr kumimoji="1" lang="ja-JP" altLang="en-US" dirty="0">
              <a:latin typeface="HGPｺﾞｼｯｸE" pitchFamily="50" charset="-128"/>
              <a:ea typeface="HGPｺﾞｼｯｸE" pitchFamily="50" charset="-128"/>
              <a:cs typeface="Tahoma" pitchFamily="34" charset="0"/>
            </a:endParaRPr>
          </a:p>
        </p:txBody>
      </p:sp>
      <p:graphicFrame>
        <p:nvGraphicFramePr>
          <p:cNvPr id="42" name="表 41"/>
          <p:cNvGraphicFramePr>
            <a:graphicFrameLocks noGrp="1"/>
          </p:cNvGraphicFramePr>
          <p:nvPr/>
        </p:nvGraphicFramePr>
        <p:xfrm>
          <a:off x="179512" y="188640"/>
          <a:ext cx="2520280" cy="936104"/>
        </p:xfrm>
        <a:graphic>
          <a:graphicData uri="http://schemas.openxmlformats.org/drawingml/2006/table">
            <a:tbl>
              <a:tblPr firstRow="1" bandRow="1">
                <a:tableStyleId>{5C22544A-7EE6-4342-B048-85BDC9FD1C3A}</a:tableStyleId>
              </a:tblPr>
              <a:tblGrid>
                <a:gridCol w="1069210"/>
                <a:gridCol w="1451070"/>
              </a:tblGrid>
              <a:tr h="390043">
                <a:tc>
                  <a:txBody>
                    <a:bodyPr/>
                    <a:lstStyle/>
                    <a:p>
                      <a:endParaRPr kumimoji="1" lang="ja-JP" altLang="en-US" sz="1200" dirty="0">
                        <a:latin typeface="+mn-ea"/>
                        <a:ea typeface="+mn-ea"/>
                      </a:endParaRPr>
                    </a:p>
                  </a:txBody>
                  <a:tcPr/>
                </a:tc>
                <a:tc>
                  <a:txBody>
                    <a:bodyPr/>
                    <a:lstStyle/>
                    <a:p>
                      <a:r>
                        <a:rPr kumimoji="1" lang="ja-JP" altLang="en-US" sz="1200" dirty="0" smtClean="0">
                          <a:latin typeface="+mn-ea"/>
                          <a:ea typeface="+mn-ea"/>
                        </a:rPr>
                        <a:t>評価実施回（横軸）</a:t>
                      </a:r>
                      <a:endParaRPr kumimoji="1" lang="ja-JP" altLang="en-US" sz="1200" dirty="0">
                        <a:latin typeface="+mn-ea"/>
                        <a:ea typeface="+mn-ea"/>
                      </a:endParaRPr>
                    </a:p>
                  </a:txBody>
                  <a:tcPr/>
                </a:tc>
              </a:tr>
              <a:tr h="546061">
                <a:tc>
                  <a:txBody>
                    <a:bodyPr/>
                    <a:lstStyle/>
                    <a:p>
                      <a:r>
                        <a:rPr kumimoji="1" lang="en-US" altLang="ja-JP" sz="1200" dirty="0" smtClean="0">
                          <a:latin typeface="+mn-ea"/>
                          <a:ea typeface="+mn-ea"/>
                        </a:rPr>
                        <a:t>Object</a:t>
                      </a:r>
                    </a:p>
                    <a:p>
                      <a:r>
                        <a:rPr kumimoji="1" lang="en-US" altLang="ja-JP" sz="1200" dirty="0" smtClean="0">
                          <a:latin typeface="+mn-ea"/>
                          <a:ea typeface="+mn-ea"/>
                        </a:rPr>
                        <a:t>Size</a:t>
                      </a:r>
                      <a:r>
                        <a:rPr kumimoji="1" lang="ja-JP" altLang="en-US" sz="1200" dirty="0" smtClean="0">
                          <a:latin typeface="+mn-ea"/>
                          <a:ea typeface="+mn-ea"/>
                        </a:rPr>
                        <a:t>（縦軸）</a:t>
                      </a:r>
                      <a:endParaRPr kumimoji="1" lang="ja-JP" altLang="en-US" sz="1200" dirty="0">
                        <a:latin typeface="+mn-ea"/>
                        <a:ea typeface="+mn-ea"/>
                      </a:endParaRPr>
                    </a:p>
                  </a:txBody>
                  <a:tcPr/>
                </a:tc>
                <a:tc>
                  <a:txBody>
                    <a:bodyPr/>
                    <a:lstStyle/>
                    <a:p>
                      <a:r>
                        <a:rPr kumimoji="1" lang="ja-JP" altLang="en-US" sz="1200" dirty="0" smtClean="0">
                          <a:latin typeface="+mn-ea"/>
                          <a:ea typeface="+mn-ea"/>
                        </a:rPr>
                        <a:t>転送量</a:t>
                      </a:r>
                      <a:endParaRPr kumimoji="1" lang="en-US" altLang="ja-JP" sz="1200" dirty="0" smtClean="0">
                        <a:latin typeface="+mn-ea"/>
                        <a:ea typeface="+mn-ea"/>
                      </a:endParaRPr>
                    </a:p>
                    <a:p>
                      <a:r>
                        <a:rPr kumimoji="1" lang="ja-JP" altLang="en-US" sz="1200" dirty="0" smtClean="0">
                          <a:latin typeface="+mn-ea"/>
                          <a:ea typeface="+mn-ea"/>
                        </a:rPr>
                        <a:t>（単位 バイト）</a:t>
                      </a:r>
                      <a:endParaRPr kumimoji="1" lang="en-US" altLang="ja-JP" sz="1200" dirty="0" smtClean="0">
                        <a:latin typeface="+mn-ea"/>
                        <a:ea typeface="+mn-ea"/>
                      </a:endParaRPr>
                    </a:p>
                  </a:txBody>
                  <a:tcPr/>
                </a:tc>
              </a:tr>
            </a:tbl>
          </a:graphicData>
        </a:graphic>
      </p:graphicFrame>
      <p:graphicFrame>
        <p:nvGraphicFramePr>
          <p:cNvPr id="46" name="表 45"/>
          <p:cNvGraphicFramePr>
            <a:graphicFrameLocks noGrp="1"/>
          </p:cNvGraphicFramePr>
          <p:nvPr/>
        </p:nvGraphicFramePr>
        <p:xfrm>
          <a:off x="3275856" y="5085184"/>
          <a:ext cx="5760640" cy="1107290"/>
        </p:xfrm>
        <a:graphic>
          <a:graphicData uri="http://schemas.openxmlformats.org/drawingml/2006/table">
            <a:tbl>
              <a:tblPr/>
              <a:tblGrid>
                <a:gridCol w="626350"/>
                <a:gridCol w="978135"/>
                <a:gridCol w="1021037"/>
                <a:gridCol w="1021037"/>
                <a:gridCol w="1093968"/>
                <a:gridCol w="1020113"/>
              </a:tblGrid>
              <a:tr h="155709">
                <a:tc>
                  <a:txBody>
                    <a:bodyPr/>
                    <a:lstStyle/>
                    <a:p>
                      <a:endParaRPr lang="ja-JP" sz="12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1</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2</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3</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4</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5</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r>
              <a:tr h="20309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1K</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11,356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13,157</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13,074</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12,758</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12,680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07611">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9,824,750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11,205,249</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7,599,312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10,931,206</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11,199,982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27477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10M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52,294,403</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51,437,092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51,050,686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52,641,471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52,300,141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38933">
                <a:tc>
                  <a:txBody>
                    <a:bodyPr/>
                    <a:lstStyle/>
                    <a:p>
                      <a:pPr algn="r">
                        <a:spcAft>
                          <a:spcPts val="0"/>
                        </a:spcAft>
                        <a:tabLst>
                          <a:tab pos="325755" algn="l"/>
                        </a:tabLst>
                      </a:pPr>
                      <a:r>
                        <a:rPr lang="en-US" sz="800" kern="100">
                          <a:solidFill>
                            <a:srgbClr val="000000"/>
                          </a:solidFill>
                          <a:latin typeface="Tahoma" pitchFamily="34" charset="0"/>
                          <a:ea typeface="Tahoma" pitchFamily="34" charset="0"/>
                          <a:cs typeface="Tahoma" pitchFamily="34" charset="0"/>
                        </a:rPr>
                        <a:t>100M </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97,937,987</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101,847,002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102,385,002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102,413,801</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101,462,855</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47" name="テキスト ボックス 46"/>
          <p:cNvSpPr txBox="1"/>
          <p:nvPr/>
        </p:nvSpPr>
        <p:spPr>
          <a:xfrm>
            <a:off x="3995936" y="4725144"/>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a:t>
            </a:r>
            <a:r>
              <a:rPr kumimoji="1" lang="en-US" altLang="ja-JP" dirty="0" err="1" smtClean="0">
                <a:latin typeface="HGPｺﾞｼｯｸE" pitchFamily="50" charset="-128"/>
                <a:ea typeface="HGPｺﾞｼｯｸE" pitchFamily="50" charset="-128"/>
                <a:cs typeface="Tahoma" pitchFamily="34" charset="0"/>
              </a:rPr>
              <a:t>witht</a:t>
            </a:r>
            <a:r>
              <a:rPr kumimoji="1" lang="en-US" altLang="ja-JP" dirty="0" smtClean="0">
                <a:latin typeface="HGPｺﾞｼｯｸE" pitchFamily="50" charset="-128"/>
                <a:ea typeface="HGPｺﾞｼｯｸE" pitchFamily="50" charset="-128"/>
                <a:cs typeface="Tahoma" pitchFamily="34" charset="0"/>
              </a:rPr>
              <a:t> network latency-awareness</a:t>
            </a:r>
            <a:endParaRPr kumimoji="1" lang="ja-JP" altLang="en-US" dirty="0">
              <a:latin typeface="HGPｺﾞｼｯｸE" pitchFamily="50" charset="-128"/>
              <a:ea typeface="HGPｺﾞｼｯｸE" pitchFamily="50" charset="-128"/>
              <a:cs typeface="Tahoma" pitchFamily="34" charset="0"/>
            </a:endParaRPr>
          </a:p>
        </p:txBody>
      </p:sp>
      <p:sp>
        <p:nvSpPr>
          <p:cNvPr id="4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33</a:t>
            </a:fld>
            <a:endParaRPr lang="ja-JP"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2"/>
          <p:cNvGrpSpPr/>
          <p:nvPr/>
        </p:nvGrpSpPr>
        <p:grpSpPr>
          <a:xfrm>
            <a:off x="343424" y="1124744"/>
            <a:ext cx="8349650" cy="5040560"/>
            <a:chOff x="1" y="476672"/>
            <a:chExt cx="9789537" cy="6048672"/>
          </a:xfrm>
        </p:grpSpPr>
        <p:pic>
          <p:nvPicPr>
            <p:cNvPr id="4" name="Picture 8" descr="MCj04289690000[1]"/>
            <p:cNvPicPr>
              <a:picLocks noChangeAspect="1" noChangeArrowheads="1"/>
            </p:cNvPicPr>
            <p:nvPr/>
          </p:nvPicPr>
          <p:blipFill>
            <a:blip r:embed="rId2" cstate="print"/>
            <a:srcRect/>
            <a:stretch>
              <a:fillRect/>
            </a:stretch>
          </p:blipFill>
          <p:spPr bwMode="auto">
            <a:xfrm>
              <a:off x="1754242" y="4921920"/>
              <a:ext cx="464344" cy="595312"/>
            </a:xfrm>
            <a:prstGeom prst="rect">
              <a:avLst/>
            </a:prstGeom>
            <a:noFill/>
            <a:ln w="9525">
              <a:noFill/>
              <a:miter lim="800000"/>
              <a:headEnd/>
              <a:tailEnd/>
            </a:ln>
          </p:spPr>
        </p:pic>
        <p:pic>
          <p:nvPicPr>
            <p:cNvPr id="5" name="Picture 8" descr="MCj04289690000[1]"/>
            <p:cNvPicPr>
              <a:picLocks noChangeAspect="1" noChangeArrowheads="1"/>
            </p:cNvPicPr>
            <p:nvPr/>
          </p:nvPicPr>
          <p:blipFill>
            <a:blip r:embed="rId2" cstate="print"/>
            <a:srcRect/>
            <a:stretch>
              <a:fillRect/>
            </a:stretch>
          </p:blipFill>
          <p:spPr bwMode="auto">
            <a:xfrm>
              <a:off x="2170432" y="4921920"/>
              <a:ext cx="464344"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2548786" y="4921920"/>
              <a:ext cx="464344" cy="595312"/>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52567" y="4933032"/>
              <a:ext cx="772187" cy="571500"/>
            </a:xfrm>
            <a:prstGeom prst="rect">
              <a:avLst/>
            </a:prstGeom>
            <a:noFill/>
            <a:ln w="9525" algn="ctr">
              <a:noFill/>
              <a:miter lim="800000"/>
              <a:headEnd/>
              <a:tailEnd/>
            </a:ln>
          </p:spPr>
        </p:pic>
        <p:sp>
          <p:nvSpPr>
            <p:cNvPr id="8" name="円柱 7"/>
            <p:cNvSpPr/>
            <p:nvPr/>
          </p:nvSpPr>
          <p:spPr>
            <a:xfrm>
              <a:off x="3080093"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9" name="角丸四角形 8"/>
            <p:cNvSpPr/>
            <p:nvPr/>
          </p:nvSpPr>
          <p:spPr>
            <a:xfrm>
              <a:off x="1130064" y="4066370"/>
              <a:ext cx="8581465" cy="43204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Arial Unicode MS" pitchFamily="50" charset="-128"/>
                  <a:ea typeface="Arial Unicode MS" pitchFamily="50" charset="-128"/>
                  <a:cs typeface="Arial Unicode MS" pitchFamily="50" charset="-128"/>
                </a:rPr>
                <a:t>dodai</a:t>
              </a:r>
              <a:endParaRPr lang="ja-JP" altLang="en-US" sz="3200" dirty="0">
                <a:latin typeface="Arial Unicode MS" pitchFamily="50" charset="-128"/>
                <a:ea typeface="Arial Unicode MS" pitchFamily="50" charset="-128"/>
                <a:cs typeface="Arial Unicode MS" pitchFamily="50" charset="-128"/>
              </a:endParaRPr>
            </a:p>
          </p:txBody>
        </p:sp>
        <p:pic>
          <p:nvPicPr>
            <p:cNvPr id="10" name="Picture 8" descr="MCj04289690000[1]"/>
            <p:cNvPicPr>
              <a:picLocks noChangeAspect="1" noChangeArrowheads="1"/>
            </p:cNvPicPr>
            <p:nvPr/>
          </p:nvPicPr>
          <p:blipFill>
            <a:blip r:embed="rId2" cstate="print"/>
            <a:srcRect/>
            <a:stretch>
              <a:fillRect/>
            </a:stretch>
          </p:blipFill>
          <p:spPr bwMode="auto">
            <a:xfrm>
              <a:off x="1420441" y="3617134"/>
              <a:ext cx="464344" cy="593725"/>
            </a:xfrm>
            <a:prstGeom prst="rect">
              <a:avLst/>
            </a:prstGeom>
            <a:noFill/>
            <a:ln w="9525">
              <a:noFill/>
              <a:miter lim="800000"/>
              <a:headEnd/>
              <a:tailEnd/>
            </a:ln>
          </p:spPr>
        </p:pic>
        <p:pic>
          <p:nvPicPr>
            <p:cNvPr id="11" name="Picture 8" descr="MCj04289690000[1]"/>
            <p:cNvPicPr>
              <a:picLocks noChangeAspect="1" noChangeArrowheads="1"/>
            </p:cNvPicPr>
            <p:nvPr/>
          </p:nvPicPr>
          <p:blipFill>
            <a:blip r:embed="rId2" cstate="print"/>
            <a:srcRect/>
            <a:stretch>
              <a:fillRect/>
            </a:stretch>
          </p:blipFill>
          <p:spPr bwMode="auto">
            <a:xfrm>
              <a:off x="1836631" y="3617134"/>
              <a:ext cx="464344" cy="593725"/>
            </a:xfrm>
            <a:prstGeom prst="rect">
              <a:avLst/>
            </a:prstGeom>
            <a:noFill/>
            <a:ln w="9525">
              <a:noFill/>
              <a:miter lim="800000"/>
              <a:headEnd/>
              <a:tailEnd/>
            </a:ln>
          </p:spPr>
        </p:pic>
        <p:sp>
          <p:nvSpPr>
            <p:cNvPr id="14" name="角丸四角形 13"/>
            <p:cNvSpPr/>
            <p:nvPr/>
          </p:nvSpPr>
          <p:spPr>
            <a:xfrm>
              <a:off x="1052056"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1052405"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18" name="正方形/長方形 17"/>
            <p:cNvSpPr/>
            <p:nvPr/>
          </p:nvSpPr>
          <p:spPr>
            <a:xfrm>
              <a:off x="1130064"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19" name="正方形/長方形 18"/>
            <p:cNvSpPr/>
            <p:nvPr/>
          </p:nvSpPr>
          <p:spPr>
            <a:xfrm>
              <a:off x="1832142"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21" name="Picture 8" descr="MCj04289690000[1]"/>
            <p:cNvPicPr>
              <a:picLocks noChangeAspect="1" noChangeArrowheads="1"/>
            </p:cNvPicPr>
            <p:nvPr/>
          </p:nvPicPr>
          <p:blipFill>
            <a:blip r:embed="rId2" cstate="print"/>
            <a:srcRect/>
            <a:stretch>
              <a:fillRect/>
            </a:stretch>
          </p:blipFill>
          <p:spPr bwMode="auto">
            <a:xfrm>
              <a:off x="3527186" y="3627364"/>
              <a:ext cx="464344" cy="593725"/>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2" cstate="print"/>
            <a:srcRect/>
            <a:stretch>
              <a:fillRect/>
            </a:stretch>
          </p:blipFill>
          <p:spPr bwMode="auto">
            <a:xfrm>
              <a:off x="3943376" y="3627364"/>
              <a:ext cx="464344" cy="593725"/>
            </a:xfrm>
            <a:prstGeom prst="rect">
              <a:avLst/>
            </a:prstGeom>
            <a:noFill/>
            <a:ln w="9525">
              <a:noFill/>
              <a:miter lim="800000"/>
              <a:headEnd/>
              <a:tailEnd/>
            </a:ln>
          </p:spPr>
        </p:pic>
        <p:sp>
          <p:nvSpPr>
            <p:cNvPr id="23" name="角丸四角形 22"/>
            <p:cNvSpPr/>
            <p:nvPr/>
          </p:nvSpPr>
          <p:spPr>
            <a:xfrm>
              <a:off x="3158801"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3159150"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25" name="正方形/長方形 24"/>
            <p:cNvSpPr/>
            <p:nvPr/>
          </p:nvSpPr>
          <p:spPr>
            <a:xfrm>
              <a:off x="323681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3938888"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32" name="角丸四角形 31"/>
            <p:cNvSpPr/>
            <p:nvPr/>
          </p:nvSpPr>
          <p:spPr>
            <a:xfrm>
              <a:off x="818541"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4796580" y="4921920"/>
              <a:ext cx="464344"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5212770" y="4921920"/>
              <a:ext cx="464344" cy="595312"/>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2" cstate="print"/>
            <a:srcRect/>
            <a:stretch>
              <a:fillRect/>
            </a:stretch>
          </p:blipFill>
          <p:spPr bwMode="auto">
            <a:xfrm>
              <a:off x="5591124" y="4921920"/>
              <a:ext cx="464344" cy="595312"/>
            </a:xfrm>
            <a:prstGeom prst="rect">
              <a:avLst/>
            </a:prstGeom>
            <a:noFill/>
            <a:ln w="9525">
              <a:noFill/>
              <a:miter lim="800000"/>
              <a:headEnd/>
              <a:tailEnd/>
            </a:ln>
          </p:spPr>
        </p:pic>
        <p:pic>
          <p:nvPicPr>
            <p:cNvPr id="36" name="Picture 6"/>
            <p:cNvPicPr>
              <a:picLocks noChangeAspect="1" noChangeArrowheads="1"/>
            </p:cNvPicPr>
            <p:nvPr/>
          </p:nvPicPr>
          <p:blipFill>
            <a:blip r:embed="rId3" cstate="print"/>
            <a:srcRect/>
            <a:stretch>
              <a:fillRect/>
            </a:stretch>
          </p:blipFill>
          <p:spPr bwMode="auto">
            <a:xfrm>
              <a:off x="4094905" y="4933032"/>
              <a:ext cx="772187" cy="571500"/>
            </a:xfrm>
            <a:prstGeom prst="rect">
              <a:avLst/>
            </a:prstGeom>
            <a:noFill/>
            <a:ln w="9525" algn="ctr">
              <a:noFill/>
              <a:miter lim="800000"/>
              <a:headEnd/>
              <a:tailEnd/>
            </a:ln>
          </p:spPr>
        </p:pic>
        <p:sp>
          <p:nvSpPr>
            <p:cNvPr id="37" name="円柱 36"/>
            <p:cNvSpPr/>
            <p:nvPr/>
          </p:nvSpPr>
          <p:spPr>
            <a:xfrm>
              <a:off x="6122431"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8" name="角丸四角形 37"/>
            <p:cNvSpPr/>
            <p:nvPr/>
          </p:nvSpPr>
          <p:spPr>
            <a:xfrm>
              <a:off x="3860879"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7838918" y="4921920"/>
              <a:ext cx="464344" cy="595312"/>
            </a:xfrm>
            <a:prstGeom prst="rect">
              <a:avLst/>
            </a:prstGeom>
            <a:noFill/>
            <a:ln w="9525">
              <a:noFill/>
              <a:miter lim="800000"/>
              <a:headEnd/>
              <a:tailEnd/>
            </a:ln>
          </p:spPr>
        </p:pic>
        <p:pic>
          <p:nvPicPr>
            <p:cNvPr id="40" name="Picture 8" descr="MCj04289690000[1]"/>
            <p:cNvPicPr>
              <a:picLocks noChangeAspect="1" noChangeArrowheads="1"/>
            </p:cNvPicPr>
            <p:nvPr/>
          </p:nvPicPr>
          <p:blipFill>
            <a:blip r:embed="rId2" cstate="print"/>
            <a:srcRect/>
            <a:stretch>
              <a:fillRect/>
            </a:stretch>
          </p:blipFill>
          <p:spPr bwMode="auto">
            <a:xfrm>
              <a:off x="8255108" y="4921920"/>
              <a:ext cx="464344" cy="595312"/>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2" cstate="print"/>
            <a:srcRect/>
            <a:stretch>
              <a:fillRect/>
            </a:stretch>
          </p:blipFill>
          <p:spPr bwMode="auto">
            <a:xfrm>
              <a:off x="8633462" y="4921920"/>
              <a:ext cx="464344" cy="595312"/>
            </a:xfrm>
            <a:prstGeom prst="rect">
              <a:avLst/>
            </a:prstGeom>
            <a:noFill/>
            <a:ln w="9525">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7137243" y="4933032"/>
              <a:ext cx="772187" cy="571500"/>
            </a:xfrm>
            <a:prstGeom prst="rect">
              <a:avLst/>
            </a:prstGeom>
            <a:noFill/>
            <a:ln w="9525" algn="ctr">
              <a:noFill/>
              <a:miter lim="800000"/>
              <a:headEnd/>
              <a:tailEnd/>
            </a:ln>
          </p:spPr>
        </p:pic>
        <p:sp>
          <p:nvSpPr>
            <p:cNvPr id="43" name="円柱 42"/>
            <p:cNvSpPr/>
            <p:nvPr/>
          </p:nvSpPr>
          <p:spPr>
            <a:xfrm>
              <a:off x="9164769"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44" name="角丸四角形 43"/>
            <p:cNvSpPr/>
            <p:nvPr/>
          </p:nvSpPr>
          <p:spPr>
            <a:xfrm>
              <a:off x="6903217"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45" name="テキスト ボックス 44"/>
            <p:cNvSpPr txBox="1"/>
            <p:nvPr/>
          </p:nvSpPr>
          <p:spPr>
            <a:xfrm>
              <a:off x="1" y="2420889"/>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Virtual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6" name="テキスト ボックス 45"/>
            <p:cNvSpPr txBox="1"/>
            <p:nvPr/>
          </p:nvSpPr>
          <p:spPr>
            <a:xfrm>
              <a:off x="1" y="4983560"/>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Physical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8" name="正方形/長方形 47"/>
            <p:cNvSpPr/>
            <p:nvPr/>
          </p:nvSpPr>
          <p:spPr>
            <a:xfrm>
              <a:off x="818541" y="6165304"/>
              <a:ext cx="889298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SINET (L2VPN)</a:t>
              </a:r>
              <a:endParaRPr kumimoji="1" lang="ja-JP" altLang="en-US" dirty="0">
                <a:latin typeface="Arial Unicode MS" pitchFamily="50" charset="-128"/>
                <a:ea typeface="Arial Unicode MS" pitchFamily="50" charset="-128"/>
                <a:cs typeface="Arial Unicode MS" pitchFamily="50" charset="-128"/>
              </a:endParaRPr>
            </a:p>
          </p:txBody>
        </p:sp>
        <p:cxnSp>
          <p:nvCxnSpPr>
            <p:cNvPr id="50" name="直線コネクタ 49"/>
            <p:cNvCxnSpPr>
              <a:stCxn id="32" idx="2"/>
            </p:cNvCxnSpPr>
            <p:nvPr/>
          </p:nvCxnSpPr>
          <p:spPr>
            <a:xfrm>
              <a:off x="2261701"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5382048"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8346377"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57" name="Picture 8" descr="MCj04289690000[1]"/>
            <p:cNvPicPr>
              <a:picLocks noChangeAspect="1" noChangeArrowheads="1"/>
            </p:cNvPicPr>
            <p:nvPr/>
          </p:nvPicPr>
          <p:blipFill>
            <a:blip r:embed="rId2" cstate="print"/>
            <a:srcRect/>
            <a:stretch>
              <a:fillRect/>
            </a:stretch>
          </p:blipFill>
          <p:spPr bwMode="auto">
            <a:xfrm>
              <a:off x="6227054" y="3617134"/>
              <a:ext cx="464344" cy="593725"/>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6643243" y="3617134"/>
              <a:ext cx="464344" cy="593725"/>
            </a:xfrm>
            <a:prstGeom prst="rect">
              <a:avLst/>
            </a:prstGeom>
            <a:noFill/>
            <a:ln w="9525">
              <a:noFill/>
              <a:miter lim="800000"/>
              <a:headEnd/>
              <a:tailEnd/>
            </a:ln>
          </p:spPr>
        </p:pic>
        <p:sp>
          <p:nvSpPr>
            <p:cNvPr id="59" name="角丸四角形 58"/>
            <p:cNvSpPr/>
            <p:nvPr/>
          </p:nvSpPr>
          <p:spPr>
            <a:xfrm>
              <a:off x="5858668"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0" name="角丸四角形 59"/>
            <p:cNvSpPr/>
            <p:nvPr/>
          </p:nvSpPr>
          <p:spPr>
            <a:xfrm>
              <a:off x="5859017"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1" name="正方形/長方形 60"/>
            <p:cNvSpPr/>
            <p:nvPr/>
          </p:nvSpPr>
          <p:spPr>
            <a:xfrm>
              <a:off x="5936677"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2" name="正方形/長方形 61"/>
            <p:cNvSpPr/>
            <p:nvPr/>
          </p:nvSpPr>
          <p:spPr>
            <a:xfrm>
              <a:off x="6638755"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8333799" y="3627364"/>
              <a:ext cx="464344" cy="593725"/>
            </a:xfrm>
            <a:prstGeom prst="rect">
              <a:avLst/>
            </a:prstGeom>
            <a:noFill/>
            <a:ln w="9525">
              <a:noFill/>
              <a:miter lim="800000"/>
              <a:headEnd/>
              <a:tailEnd/>
            </a:ln>
          </p:spPr>
        </p:pic>
        <p:pic>
          <p:nvPicPr>
            <p:cNvPr id="64" name="Picture 8" descr="MCj04289690000[1]"/>
            <p:cNvPicPr>
              <a:picLocks noChangeAspect="1" noChangeArrowheads="1"/>
            </p:cNvPicPr>
            <p:nvPr/>
          </p:nvPicPr>
          <p:blipFill>
            <a:blip r:embed="rId2" cstate="print"/>
            <a:srcRect/>
            <a:stretch>
              <a:fillRect/>
            </a:stretch>
          </p:blipFill>
          <p:spPr bwMode="auto">
            <a:xfrm>
              <a:off x="8749988" y="3627364"/>
              <a:ext cx="464344" cy="593725"/>
            </a:xfrm>
            <a:prstGeom prst="rect">
              <a:avLst/>
            </a:prstGeom>
            <a:noFill/>
            <a:ln w="9525">
              <a:noFill/>
              <a:miter lim="800000"/>
              <a:headEnd/>
              <a:tailEnd/>
            </a:ln>
          </p:spPr>
        </p:pic>
        <p:sp>
          <p:nvSpPr>
            <p:cNvPr id="65" name="角丸四角形 64"/>
            <p:cNvSpPr/>
            <p:nvPr/>
          </p:nvSpPr>
          <p:spPr>
            <a:xfrm>
              <a:off x="7965413"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6" name="角丸四角形 65"/>
            <p:cNvSpPr/>
            <p:nvPr/>
          </p:nvSpPr>
          <p:spPr>
            <a:xfrm>
              <a:off x="7965763"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7" name="正方形/長方形 66"/>
            <p:cNvSpPr/>
            <p:nvPr/>
          </p:nvSpPr>
          <p:spPr>
            <a:xfrm>
              <a:off x="8043422"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8" name="正方形/長方形 67"/>
            <p:cNvSpPr/>
            <p:nvPr/>
          </p:nvSpPr>
          <p:spPr>
            <a:xfrm>
              <a:off x="874550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9" name="フローチャート : 磁気ディスク 68"/>
            <p:cNvSpPr/>
            <p:nvPr/>
          </p:nvSpPr>
          <p:spPr>
            <a:xfrm>
              <a:off x="3236809" y="476672"/>
              <a:ext cx="3744415" cy="9214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smtClean="0">
                  <a:latin typeface="Arial Unicode MS" pitchFamily="50" charset="-128"/>
                  <a:ea typeface="Arial Unicode MS" pitchFamily="50" charset="-128"/>
                  <a:cs typeface="Arial Unicode MS" pitchFamily="50" charset="-128"/>
                </a:rPr>
                <a:t>colony</a:t>
              </a:r>
            </a:p>
          </p:txBody>
        </p:sp>
        <p:sp>
          <p:nvSpPr>
            <p:cNvPr id="70" name="正方形/長方形 69"/>
            <p:cNvSpPr/>
            <p:nvPr/>
          </p:nvSpPr>
          <p:spPr>
            <a:xfrm>
              <a:off x="3392827" y="764704"/>
              <a:ext cx="78564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Arial Unicode MS" pitchFamily="50" charset="-128"/>
                  <a:ea typeface="Arial Unicode MS" pitchFamily="50" charset="-128"/>
                  <a:cs typeface="Arial Unicode MS" pitchFamily="50" charset="-128"/>
                </a:rPr>
                <a:t>VMI</a:t>
              </a:r>
              <a:endParaRPr lang="ja-JP" altLang="en-US" dirty="0">
                <a:latin typeface="Arial Unicode MS" pitchFamily="50" charset="-128"/>
                <a:ea typeface="Arial Unicode MS" pitchFamily="50" charset="-128"/>
                <a:cs typeface="Arial Unicode MS" pitchFamily="50" charset="-128"/>
              </a:endParaRPr>
            </a:p>
          </p:txBody>
        </p:sp>
        <p:sp>
          <p:nvSpPr>
            <p:cNvPr id="71" name="正方形/長方形 70"/>
            <p:cNvSpPr/>
            <p:nvPr/>
          </p:nvSpPr>
          <p:spPr>
            <a:xfrm>
              <a:off x="5892968" y="764704"/>
              <a:ext cx="776225"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Arial Unicode MS" pitchFamily="50" charset="-128"/>
                  <a:ea typeface="Arial Unicode MS" pitchFamily="50" charset="-128"/>
                  <a:cs typeface="Arial Unicode MS" pitchFamily="50" charset="-128"/>
                </a:rPr>
                <a:t>VMI</a:t>
              </a:r>
              <a:endParaRPr lang="ja-JP" altLang="en-US" sz="2000" dirty="0">
                <a:latin typeface="Arial Unicode MS" pitchFamily="50" charset="-128"/>
                <a:ea typeface="Arial Unicode MS" pitchFamily="50" charset="-128"/>
                <a:cs typeface="Arial Unicode MS" pitchFamily="50" charset="-128"/>
              </a:endParaRPr>
            </a:p>
          </p:txBody>
        </p:sp>
        <p:sp>
          <p:nvSpPr>
            <p:cNvPr id="72" name="テキスト ボックス 71"/>
            <p:cNvSpPr txBox="1"/>
            <p:nvPr/>
          </p:nvSpPr>
          <p:spPr>
            <a:xfrm>
              <a:off x="48111" y="563082"/>
              <a:ext cx="3221165" cy="701730"/>
            </a:xfrm>
            <a:prstGeom prst="rect">
              <a:avLst/>
            </a:prstGeom>
            <a:noFill/>
          </p:spPr>
          <p:txBody>
            <a:bodyPr wrap="square" rtlCol="0">
              <a:spAutoFit/>
            </a:bodyPr>
            <a:lstStyle/>
            <a:p>
              <a:r>
                <a:rPr kumimoji="1" lang="en-US" altLang="ja-JP" sz="1600" dirty="0" smtClean="0">
                  <a:latin typeface="Arial Unicode MS" pitchFamily="50" charset="-128"/>
                  <a:ea typeface="Arial Unicode MS" pitchFamily="50" charset="-128"/>
                  <a:cs typeface="Arial Unicode MS" pitchFamily="50" charset="-128"/>
                </a:rPr>
                <a:t>VMI: Virtual Machine Image</a:t>
              </a:r>
            </a:p>
            <a:p>
              <a:r>
                <a:rPr kumimoji="1" lang="en-US" altLang="ja-JP" sz="1600" dirty="0" smtClean="0">
                  <a:latin typeface="Arial Unicode MS" pitchFamily="50" charset="-128"/>
                  <a:ea typeface="Arial Unicode MS" pitchFamily="50" charset="-128"/>
                  <a:cs typeface="Arial Unicode MS" pitchFamily="50" charset="-128"/>
                </a:rPr>
                <a:t>VM: Virtual </a:t>
              </a:r>
              <a:r>
                <a:rPr lang="en-US" altLang="ja-JP" sz="1600" dirty="0" smtClean="0">
                  <a:latin typeface="Arial Unicode MS" pitchFamily="50" charset="-128"/>
                  <a:ea typeface="Arial Unicode MS" pitchFamily="50" charset="-128"/>
                  <a:cs typeface="Arial Unicode MS" pitchFamily="50" charset="-128"/>
                </a:rPr>
                <a:t>Machines</a:t>
              </a:r>
              <a:endParaRPr kumimoji="1" lang="ja-JP" altLang="en-US" sz="1600" dirty="0">
                <a:latin typeface="Arial Unicode MS" pitchFamily="50" charset="-128"/>
                <a:ea typeface="Arial Unicode MS" pitchFamily="50" charset="-128"/>
                <a:cs typeface="Arial Unicode MS" pitchFamily="50" charset="-128"/>
              </a:endParaRPr>
            </a:p>
          </p:txBody>
        </p:sp>
        <p:cxnSp>
          <p:nvCxnSpPr>
            <p:cNvPr id="74" name="直線矢印コネクタ 73"/>
            <p:cNvCxnSpPr>
              <a:stCxn id="70" idx="2"/>
              <a:endCxn id="18" idx="0"/>
            </p:cNvCxnSpPr>
            <p:nvPr/>
          </p:nvCxnSpPr>
          <p:spPr>
            <a:xfrm flipH="1">
              <a:off x="1442099" y="1268761"/>
              <a:ext cx="234355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70" idx="2"/>
              <a:endCxn id="25" idx="0"/>
            </p:cNvCxnSpPr>
            <p:nvPr/>
          </p:nvCxnSpPr>
          <p:spPr>
            <a:xfrm flipH="1">
              <a:off x="3548846" y="1268761"/>
              <a:ext cx="236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0" idx="2"/>
              <a:endCxn id="61" idx="0"/>
            </p:cNvCxnSpPr>
            <p:nvPr/>
          </p:nvCxnSpPr>
          <p:spPr>
            <a:xfrm>
              <a:off x="3785652" y="1268761"/>
              <a:ext cx="246306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70" idx="2"/>
              <a:endCxn id="67" idx="0"/>
            </p:cNvCxnSpPr>
            <p:nvPr/>
          </p:nvCxnSpPr>
          <p:spPr>
            <a:xfrm>
              <a:off x="3785652" y="1268761"/>
              <a:ext cx="4569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71" idx="2"/>
              <a:endCxn id="19" idx="0"/>
            </p:cNvCxnSpPr>
            <p:nvPr/>
          </p:nvCxnSpPr>
          <p:spPr>
            <a:xfrm flipH="1">
              <a:off x="2144178" y="1268761"/>
              <a:ext cx="413690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71" idx="2"/>
              <a:endCxn id="26" idx="0"/>
            </p:cNvCxnSpPr>
            <p:nvPr/>
          </p:nvCxnSpPr>
          <p:spPr>
            <a:xfrm flipH="1">
              <a:off x="4250923" y="1268761"/>
              <a:ext cx="2030157"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68" idx="0"/>
            </p:cNvCxnSpPr>
            <p:nvPr/>
          </p:nvCxnSpPr>
          <p:spPr>
            <a:xfrm>
              <a:off x="6435165" y="1196752"/>
              <a:ext cx="2622370" cy="1234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1" idx="2"/>
              <a:endCxn id="62" idx="0"/>
            </p:cNvCxnSpPr>
            <p:nvPr/>
          </p:nvCxnSpPr>
          <p:spPr>
            <a:xfrm>
              <a:off x="6281080" y="1268761"/>
              <a:ext cx="66971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2924775" y="1628800"/>
              <a:ext cx="4481360" cy="553998"/>
            </a:xfrm>
            <a:prstGeom prst="rect">
              <a:avLst/>
            </a:prstGeom>
            <a:solidFill>
              <a:schemeClr val="bg1"/>
            </a:solidFill>
          </p:spPr>
          <p:txBody>
            <a:bodyPr wrap="square" rtlCol="0">
              <a:spAutoFit/>
            </a:bodyPr>
            <a:lstStyle/>
            <a:p>
              <a:r>
                <a:rPr kumimoji="1" lang="en-US" altLang="ja-JP" sz="2400" dirty="0" smtClean="0">
                  <a:latin typeface="Arial Unicode MS" pitchFamily="50" charset="-128"/>
                  <a:ea typeface="Arial Unicode MS" pitchFamily="50" charset="-128"/>
                  <a:cs typeface="Arial Unicode MS" pitchFamily="50" charset="-128"/>
                </a:rPr>
                <a:t>Launch </a:t>
              </a:r>
              <a:r>
                <a:rPr lang="en-US" altLang="ja-JP" sz="2400" dirty="0" smtClean="0">
                  <a:latin typeface="Arial Unicode MS" pitchFamily="50" charset="-128"/>
                  <a:ea typeface="Arial Unicode MS" pitchFamily="50" charset="-128"/>
                  <a:cs typeface="Arial Unicode MS" pitchFamily="50" charset="-128"/>
                </a:rPr>
                <a:t>m</a:t>
              </a:r>
              <a:r>
                <a:rPr kumimoji="1" lang="en-US" altLang="ja-JP" sz="2400" dirty="0" smtClean="0">
                  <a:latin typeface="Arial Unicode MS" pitchFamily="50" charset="-128"/>
                  <a:ea typeface="Arial Unicode MS" pitchFamily="50" charset="-128"/>
                  <a:cs typeface="Arial Unicode MS" pitchFamily="50" charset="-128"/>
                </a:rPr>
                <a:t>achine </a:t>
              </a:r>
              <a:r>
                <a:rPr lang="en-US" altLang="ja-JP" sz="2400" dirty="0" smtClean="0">
                  <a:latin typeface="Arial Unicode MS" pitchFamily="50" charset="-128"/>
                  <a:ea typeface="Arial Unicode MS" pitchFamily="50" charset="-128"/>
                  <a:cs typeface="Arial Unicode MS" pitchFamily="50" charset="-128"/>
                </a:rPr>
                <a:t>i</a:t>
              </a:r>
              <a:r>
                <a:rPr kumimoji="1" lang="en-US" altLang="ja-JP" sz="2400" dirty="0" smtClean="0">
                  <a:latin typeface="Arial Unicode MS" pitchFamily="50" charset="-128"/>
                  <a:ea typeface="Arial Unicode MS" pitchFamily="50" charset="-128"/>
                  <a:cs typeface="Arial Unicode MS" pitchFamily="50" charset="-128"/>
                </a:rPr>
                <a:t>mages</a:t>
              </a:r>
              <a:endParaRPr kumimoji="1" lang="ja-JP" altLang="en-US" sz="2400" dirty="0">
                <a:latin typeface="Arial Unicode MS" pitchFamily="50" charset="-128"/>
                <a:ea typeface="Arial Unicode MS" pitchFamily="50" charset="-128"/>
                <a:cs typeface="Arial Unicode MS" pitchFamily="50" charset="-128"/>
              </a:endParaRPr>
            </a:p>
          </p:txBody>
        </p:sp>
      </p:grpSp>
      <p:sp>
        <p:nvSpPr>
          <p:cNvPr id="76" name="Rectangle 3"/>
          <p:cNvSpPr>
            <a:spLocks noGrp="1" noChangeArrowheads="1"/>
          </p:cNvSpPr>
          <p:nvPr>
            <p:ph type="title"/>
          </p:nvPr>
        </p:nvSpPr>
        <p:spPr>
          <a:xfrm>
            <a:off x="251520" y="116632"/>
            <a:ext cx="8707429" cy="648072"/>
          </a:xfrm>
        </p:spPr>
        <p:txBody>
          <a:bodyPr/>
          <a:lstStyle/>
          <a:p>
            <a:r>
              <a:rPr lang="en-US" altLang="ja-JP" sz="4000" dirty="0" err="1" smtClean="0">
                <a:latin typeface="HGP創英角ｺﾞｼｯｸUB" pitchFamily="50" charset="-128"/>
                <a:ea typeface="HGP創英角ｺﾞｼｯｸUB" pitchFamily="50" charset="-128"/>
                <a:cs typeface="Arial Unicode MS" pitchFamily="50" charset="-128"/>
              </a:rPr>
              <a:t>dodai</a:t>
            </a:r>
            <a:r>
              <a:rPr lang="ja-JP" altLang="en-US" sz="4000" dirty="0" smtClean="0">
                <a:latin typeface="HGP創英角ｺﾞｼｯｸUB" pitchFamily="50" charset="-128"/>
                <a:ea typeface="HGP創英角ｺﾞｼｯｸUB" pitchFamily="50" charset="-128"/>
                <a:cs typeface="Arial Unicode MS" pitchFamily="50" charset="-128"/>
              </a:rPr>
              <a:t>と</a:t>
            </a:r>
            <a:r>
              <a:rPr lang="en-US" altLang="ja-JP" sz="4000" dirty="0" smtClean="0">
                <a:latin typeface="HGP創英角ｺﾞｼｯｸUB" pitchFamily="50" charset="-128"/>
                <a:ea typeface="HGP創英角ｺﾞｼｯｸUB" pitchFamily="50" charset="-128"/>
                <a:cs typeface="Arial Unicode MS" pitchFamily="50" charset="-128"/>
              </a:rPr>
              <a:t>colony </a:t>
            </a:r>
            <a:r>
              <a:rPr lang="ja-JP" altLang="en-US" sz="4000" dirty="0" smtClean="0">
                <a:latin typeface="HGP創英角ｺﾞｼｯｸUB" pitchFamily="50" charset="-128"/>
                <a:ea typeface="HGP創英角ｺﾞｼｯｸUB" pitchFamily="50" charset="-128"/>
                <a:cs typeface="Arial Unicode MS" pitchFamily="50" charset="-128"/>
              </a:rPr>
              <a:t>を使ったクラウド連携</a:t>
            </a:r>
            <a:endParaRPr lang="en-US" altLang="ja-JP" sz="4000" dirty="0">
              <a:latin typeface="HGP創英角ｺﾞｼｯｸUB" pitchFamily="50" charset="-128"/>
              <a:ea typeface="HGP創英角ｺﾞｼｯｸUB" pitchFamily="50" charset="-128"/>
              <a:cs typeface="Arial Unicode MS" pitchFamily="50" charset="-128"/>
            </a:endParaRPr>
          </a:p>
        </p:txBody>
      </p:sp>
      <p:sp>
        <p:nvSpPr>
          <p:cNvPr id="7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34</a:t>
            </a:fld>
            <a:endParaRPr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16632"/>
            <a:ext cx="8784976" cy="576064"/>
          </a:xfrm>
        </p:spPr>
        <p:txBody>
          <a:bodyPr/>
          <a:lstStyle/>
          <a:p>
            <a:r>
              <a:rPr kumimoji="1" lang="ja-JP" altLang="en-US" sz="3600" dirty="0" smtClean="0">
                <a:latin typeface="HGPｺﾞｼｯｸE" pitchFamily="50" charset="-128"/>
                <a:ea typeface="HGPｺﾞｼｯｸE" pitchFamily="50" charset="-128"/>
              </a:rPr>
              <a:t>クラウドマイグレーションデモ</a:t>
            </a:r>
            <a:endParaRPr kumimoji="1" lang="ja-JP" altLang="en-US" sz="3600" dirty="0">
              <a:latin typeface="HGPｺﾞｼｯｸE" pitchFamily="50" charset="-128"/>
              <a:ea typeface="HGPｺﾞｼｯｸE" pitchFamily="50" charset="-128"/>
            </a:endParaRPr>
          </a:p>
        </p:txBody>
      </p:sp>
      <p:pic>
        <p:nvPicPr>
          <p:cNvPr id="6" name="Picture 2" descr="http://itpro.nikkeibp.co.jp/article/COLUMN/20120518/397469/zu01_s.jpg"/>
          <p:cNvPicPr>
            <a:picLocks noChangeAspect="1" noChangeArrowheads="1"/>
          </p:cNvPicPr>
          <p:nvPr/>
        </p:nvPicPr>
        <p:blipFill>
          <a:blip r:embed="rId2" cstate="print"/>
          <a:srcRect/>
          <a:stretch>
            <a:fillRect/>
          </a:stretch>
        </p:blipFill>
        <p:spPr bwMode="auto">
          <a:xfrm>
            <a:off x="395536" y="1472961"/>
            <a:ext cx="3740674" cy="2304256"/>
          </a:xfrm>
          <a:prstGeom prst="rect">
            <a:avLst/>
          </a:prstGeom>
          <a:noFill/>
          <a:ln w="57150">
            <a:solidFill>
              <a:schemeClr val="accent1"/>
            </a:solidFill>
          </a:ln>
        </p:spPr>
      </p:pic>
      <p:sp>
        <p:nvSpPr>
          <p:cNvPr id="7" name="フローチャート : 磁気ディスク 6"/>
          <p:cNvSpPr/>
          <p:nvPr/>
        </p:nvSpPr>
        <p:spPr>
          <a:xfrm>
            <a:off x="2843808" y="4857337"/>
            <a:ext cx="3816424" cy="12719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2400" dirty="0" smtClean="0">
                <a:latin typeface="HGPｺﾞｼｯｸE" pitchFamily="50" charset="-128"/>
                <a:ea typeface="HGPｺﾞｼｯｸE" pitchFamily="50" charset="-128"/>
                <a:cs typeface="Arial Unicode MS" pitchFamily="50" charset="-128"/>
              </a:rPr>
              <a:t>colony</a:t>
            </a:r>
          </a:p>
        </p:txBody>
      </p:sp>
      <p:pic>
        <p:nvPicPr>
          <p:cNvPr id="8" name="Picture 2" descr="http://itpro.nikkeibp.co.jp/article/COLUMN/20120518/397469/zu01_s.jpg"/>
          <p:cNvPicPr>
            <a:picLocks noChangeAspect="1" noChangeArrowheads="1"/>
          </p:cNvPicPr>
          <p:nvPr/>
        </p:nvPicPr>
        <p:blipFill>
          <a:blip r:embed="rId2" cstate="print"/>
          <a:srcRect/>
          <a:stretch>
            <a:fillRect/>
          </a:stretch>
        </p:blipFill>
        <p:spPr bwMode="auto">
          <a:xfrm>
            <a:off x="5148064" y="1472961"/>
            <a:ext cx="3740674" cy="2304256"/>
          </a:xfrm>
          <a:prstGeom prst="rect">
            <a:avLst/>
          </a:prstGeom>
          <a:noFill/>
          <a:ln w="57150">
            <a:solidFill>
              <a:schemeClr val="accent3">
                <a:lumMod val="50000"/>
              </a:schemeClr>
            </a:solidFill>
          </a:ln>
        </p:spPr>
      </p:pic>
      <p:cxnSp>
        <p:nvCxnSpPr>
          <p:cNvPr id="9" name="直線矢印コネクタ 8"/>
          <p:cNvCxnSpPr>
            <a:endCxn id="7" idx="1"/>
          </p:cNvCxnSpPr>
          <p:nvPr/>
        </p:nvCxnSpPr>
        <p:spPr>
          <a:xfrm>
            <a:off x="2231740" y="3237157"/>
            <a:ext cx="2520280" cy="1620180"/>
          </a:xfrm>
          <a:prstGeom prst="straightConnector1">
            <a:avLst/>
          </a:prstGeom>
          <a:ln w="666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7" idx="1"/>
          </p:cNvCxnSpPr>
          <p:nvPr/>
        </p:nvCxnSpPr>
        <p:spPr>
          <a:xfrm flipV="1">
            <a:off x="4752020" y="3237157"/>
            <a:ext cx="2088232" cy="1620180"/>
          </a:xfrm>
          <a:prstGeom prst="straightConnector1">
            <a:avLst/>
          </a:prstGeom>
          <a:ln w="66675">
            <a:solidFill>
              <a:srgbClr val="6D752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051720" y="2841113"/>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2" name="正方形/長方形 11"/>
          <p:cNvSpPr/>
          <p:nvPr/>
        </p:nvSpPr>
        <p:spPr>
          <a:xfrm>
            <a:off x="3707904" y="2697097"/>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3" name="正方形/長方形 12"/>
          <p:cNvSpPr/>
          <p:nvPr/>
        </p:nvSpPr>
        <p:spPr>
          <a:xfrm>
            <a:off x="467544" y="2337057"/>
            <a:ext cx="216024" cy="93610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4" name="正方形/長方形 13"/>
          <p:cNvSpPr/>
          <p:nvPr/>
        </p:nvSpPr>
        <p:spPr>
          <a:xfrm>
            <a:off x="323528" y="3849225"/>
            <a:ext cx="792088"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latin typeface="HGPｺﾞｼｯｸE" pitchFamily="50" charset="-128"/>
                <a:ea typeface="HGPｺﾞｼｯｸE" pitchFamily="50" charset="-128"/>
              </a:rPr>
              <a:t>Proposal</a:t>
            </a:r>
            <a:endParaRPr kumimoji="1" lang="ja-JP" altLang="en-US" sz="1050" dirty="0">
              <a:solidFill>
                <a:schemeClr val="tx1"/>
              </a:solidFill>
              <a:latin typeface="HGPｺﾞｼｯｸE" pitchFamily="50" charset="-128"/>
              <a:ea typeface="HGPｺﾞｼｯｸE" pitchFamily="50" charset="-128"/>
            </a:endParaRPr>
          </a:p>
        </p:txBody>
      </p:sp>
      <p:sp>
        <p:nvSpPr>
          <p:cNvPr id="15" name="テキスト ボックス 14"/>
          <p:cNvSpPr txBox="1"/>
          <p:nvPr/>
        </p:nvSpPr>
        <p:spPr>
          <a:xfrm>
            <a:off x="107504" y="4137257"/>
            <a:ext cx="1152880" cy="230832"/>
          </a:xfrm>
          <a:prstGeom prst="rect">
            <a:avLst/>
          </a:prstGeom>
          <a:noFill/>
        </p:spPr>
        <p:txBody>
          <a:bodyPr wrap="none" rtlCol="0">
            <a:spAutoFit/>
          </a:bodyPr>
          <a:lstStyle/>
          <a:p>
            <a:r>
              <a:rPr lang="ja-JP" altLang="en-US" sz="900" dirty="0" smtClean="0">
                <a:latin typeface="HGPｺﾞｼｯｸE" pitchFamily="50" charset="-128"/>
                <a:ea typeface="HGPｺﾞｼｯｸE" pitchFamily="50" charset="-128"/>
              </a:rPr>
              <a:t>（クラスタ構成情報）</a:t>
            </a:r>
            <a:endParaRPr kumimoji="1" lang="ja-JP" altLang="en-US" sz="900" dirty="0">
              <a:latin typeface="HGPｺﾞｼｯｸE" pitchFamily="50" charset="-128"/>
              <a:ea typeface="HGPｺﾞｼｯｸE" pitchFamily="50" charset="-128"/>
            </a:endParaRPr>
          </a:p>
        </p:txBody>
      </p:sp>
      <p:sp>
        <p:nvSpPr>
          <p:cNvPr id="16" name="テキスト ボックス 15"/>
          <p:cNvSpPr txBox="1"/>
          <p:nvPr/>
        </p:nvSpPr>
        <p:spPr>
          <a:xfrm rot="2032185">
            <a:off x="3305013" y="4409573"/>
            <a:ext cx="1020932" cy="369332"/>
          </a:xfrm>
          <a:prstGeom prst="rect">
            <a:avLst/>
          </a:prstGeom>
          <a:noFill/>
        </p:spPr>
        <p:txBody>
          <a:bodyPr wrap="square" rtlCol="0">
            <a:spAutoFit/>
          </a:bodyPr>
          <a:lstStyle/>
          <a:p>
            <a:r>
              <a:rPr kumimoji="1" lang="ja-JP" altLang="en-US" sz="900" dirty="0" smtClean="0">
                <a:latin typeface="HGPｺﾞｼｯｸE" pitchFamily="50" charset="-128"/>
                <a:ea typeface="HGPｺﾞｼｯｸE" pitchFamily="50" charset="-128"/>
              </a:rPr>
              <a:t>部分を定期</a:t>
            </a:r>
            <a:endParaRPr kumimoji="1" lang="en-US" altLang="ja-JP" sz="900" dirty="0" smtClean="0">
              <a:latin typeface="HGPｺﾞｼｯｸE" pitchFamily="50" charset="-128"/>
              <a:ea typeface="HGPｺﾞｼｯｸE" pitchFamily="50" charset="-128"/>
            </a:endParaRPr>
          </a:p>
          <a:p>
            <a:r>
              <a:rPr kumimoji="1" lang="ja-JP" altLang="en-US" sz="900" dirty="0" smtClean="0">
                <a:latin typeface="HGPｺﾞｼｯｸE" pitchFamily="50" charset="-128"/>
                <a:ea typeface="HGPｺﾞｼｯｸE" pitchFamily="50" charset="-128"/>
              </a:rPr>
              <a:t>バックアップ</a:t>
            </a:r>
            <a:endParaRPr kumimoji="1" lang="ja-JP" altLang="en-US" sz="900" dirty="0">
              <a:latin typeface="HGPｺﾞｼｯｸE" pitchFamily="50" charset="-128"/>
              <a:ea typeface="HGPｺﾞｼｯｸE" pitchFamily="50" charset="-128"/>
            </a:endParaRPr>
          </a:p>
        </p:txBody>
      </p:sp>
      <p:sp>
        <p:nvSpPr>
          <p:cNvPr id="17" name="テキスト ボックス 16"/>
          <p:cNvSpPr txBox="1"/>
          <p:nvPr/>
        </p:nvSpPr>
        <p:spPr>
          <a:xfrm rot="19090459">
            <a:off x="4511381" y="4176525"/>
            <a:ext cx="994183" cy="369332"/>
          </a:xfrm>
          <a:prstGeom prst="rect">
            <a:avLst/>
          </a:prstGeom>
          <a:noFill/>
        </p:spPr>
        <p:txBody>
          <a:bodyPr wrap="none" rtlCol="0">
            <a:spAutoFit/>
          </a:bodyPr>
          <a:lstStyle/>
          <a:p>
            <a:r>
              <a:rPr kumimoji="1" lang="ja-JP" altLang="en-US" sz="900" dirty="0" smtClean="0">
                <a:latin typeface="HGPｺﾞｼｯｸE" pitchFamily="50" charset="-128"/>
                <a:ea typeface="HGPｺﾞｼｯｸE" pitchFamily="50" charset="-128"/>
              </a:rPr>
              <a:t>非常時取り出し・</a:t>
            </a:r>
            <a:endParaRPr kumimoji="1" lang="en-US" altLang="ja-JP" sz="900" dirty="0" smtClean="0">
              <a:latin typeface="HGPｺﾞｼｯｸE" pitchFamily="50" charset="-128"/>
              <a:ea typeface="HGPｺﾞｼｯｸE" pitchFamily="50" charset="-128"/>
            </a:endParaRPr>
          </a:p>
          <a:p>
            <a:r>
              <a:rPr kumimoji="1" lang="en-US" altLang="ja-JP" sz="900" dirty="0" smtClean="0">
                <a:latin typeface="HGPｺﾞｼｯｸE" pitchFamily="50" charset="-128"/>
                <a:ea typeface="HGPｺﾞｼｯｸE" pitchFamily="50" charset="-128"/>
              </a:rPr>
              <a:t>Cloud</a:t>
            </a:r>
            <a:r>
              <a:rPr kumimoji="1" lang="ja-JP" altLang="en-US" sz="900" dirty="0" smtClean="0">
                <a:latin typeface="HGPｺﾞｼｯｸE" pitchFamily="50" charset="-128"/>
                <a:ea typeface="HGPｺﾞｼｯｸE" pitchFamily="50" charset="-128"/>
              </a:rPr>
              <a:t>再構築</a:t>
            </a:r>
            <a:endParaRPr kumimoji="1" lang="ja-JP" altLang="en-US" sz="900" dirty="0">
              <a:latin typeface="HGPｺﾞｼｯｸE" pitchFamily="50" charset="-128"/>
              <a:ea typeface="HGPｺﾞｼｯｸE" pitchFamily="50" charset="-128"/>
            </a:endParaRPr>
          </a:p>
        </p:txBody>
      </p:sp>
      <p:sp>
        <p:nvSpPr>
          <p:cNvPr id="18" name="正方形/長方形 17"/>
          <p:cNvSpPr/>
          <p:nvPr/>
        </p:nvSpPr>
        <p:spPr>
          <a:xfrm>
            <a:off x="1835696" y="1052736"/>
            <a:ext cx="865943"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SITE-A</a:t>
            </a:r>
            <a:endParaRPr lang="ja-JP" altLang="en-US" dirty="0">
              <a:latin typeface="HGPｺﾞｼｯｸE" pitchFamily="50" charset="-128"/>
              <a:ea typeface="HGPｺﾞｼｯｸE" pitchFamily="50" charset="-128"/>
            </a:endParaRPr>
          </a:p>
        </p:txBody>
      </p:sp>
      <p:sp>
        <p:nvSpPr>
          <p:cNvPr id="19" name="正方形/長方形 18"/>
          <p:cNvSpPr/>
          <p:nvPr/>
        </p:nvSpPr>
        <p:spPr>
          <a:xfrm>
            <a:off x="6660232" y="1052736"/>
            <a:ext cx="846707"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SITE-B</a:t>
            </a:r>
            <a:endParaRPr lang="ja-JP" altLang="en-US" dirty="0">
              <a:latin typeface="HGPｺﾞｼｯｸE" pitchFamily="50" charset="-128"/>
              <a:ea typeface="HGPｺﾞｼｯｸE" pitchFamily="50" charset="-128"/>
            </a:endParaRPr>
          </a:p>
        </p:txBody>
      </p:sp>
      <p:pic>
        <p:nvPicPr>
          <p:cNvPr id="20" name="Picture 3"/>
          <p:cNvPicPr>
            <a:picLocks noChangeAspect="1" noChangeArrowheads="1"/>
          </p:cNvPicPr>
          <p:nvPr/>
        </p:nvPicPr>
        <p:blipFill>
          <a:blip r:embed="rId3" cstate="print"/>
          <a:srcRect/>
          <a:stretch>
            <a:fillRect/>
          </a:stretch>
        </p:blipFill>
        <p:spPr bwMode="auto">
          <a:xfrm>
            <a:off x="3275856" y="5289385"/>
            <a:ext cx="178614" cy="61989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5508104" y="5433401"/>
            <a:ext cx="485775" cy="466725"/>
          </a:xfrm>
          <a:prstGeom prst="rect">
            <a:avLst/>
          </a:prstGeom>
          <a:noFill/>
          <a:ln w="9525">
            <a:noFill/>
            <a:miter lim="800000"/>
            <a:headEnd/>
            <a:tailEnd/>
          </a:ln>
        </p:spPr>
      </p:pic>
      <p:pic>
        <p:nvPicPr>
          <p:cNvPr id="22" name="Picture 6"/>
          <p:cNvPicPr>
            <a:picLocks noChangeAspect="1" noChangeArrowheads="1"/>
          </p:cNvPicPr>
          <p:nvPr/>
        </p:nvPicPr>
        <p:blipFill>
          <a:blip r:embed="rId5" cstate="print"/>
          <a:srcRect/>
          <a:stretch>
            <a:fillRect/>
          </a:stretch>
        </p:blipFill>
        <p:spPr bwMode="auto">
          <a:xfrm>
            <a:off x="6156176" y="5217377"/>
            <a:ext cx="457200" cy="647700"/>
          </a:xfrm>
          <a:prstGeom prst="rect">
            <a:avLst/>
          </a:prstGeom>
          <a:noFill/>
          <a:ln w="9525">
            <a:noFill/>
            <a:miter lim="800000"/>
            <a:headEnd/>
            <a:tailEnd/>
          </a:ln>
        </p:spPr>
      </p:pic>
      <p:pic>
        <p:nvPicPr>
          <p:cNvPr id="23" name="Picture 7"/>
          <p:cNvPicPr>
            <a:picLocks noChangeAspect="1" noChangeArrowheads="1"/>
          </p:cNvPicPr>
          <p:nvPr/>
        </p:nvPicPr>
        <p:blipFill>
          <a:blip r:embed="rId6" cstate="print"/>
          <a:srcRect/>
          <a:stretch>
            <a:fillRect/>
          </a:stretch>
        </p:blipFill>
        <p:spPr bwMode="auto">
          <a:xfrm>
            <a:off x="3563888" y="5793441"/>
            <a:ext cx="720080" cy="233539"/>
          </a:xfrm>
          <a:prstGeom prst="rect">
            <a:avLst/>
          </a:prstGeom>
          <a:noFill/>
          <a:ln w="9525">
            <a:noFill/>
            <a:miter lim="800000"/>
            <a:headEnd/>
            <a:tailEnd/>
          </a:ln>
        </p:spPr>
      </p:pic>
      <p:sp>
        <p:nvSpPr>
          <p:cNvPr id="24" name="正方形/長方形 23"/>
          <p:cNvSpPr/>
          <p:nvPr/>
        </p:nvSpPr>
        <p:spPr>
          <a:xfrm rot="2096236">
            <a:off x="3125250" y="4112873"/>
            <a:ext cx="360040" cy="21602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solidFill>
                <a:schemeClr val="tx1"/>
              </a:solidFill>
              <a:latin typeface="HGPｺﾞｼｯｸE" pitchFamily="50" charset="-128"/>
              <a:ea typeface="HGPｺﾞｼｯｸE" pitchFamily="50" charset="-128"/>
            </a:endParaRPr>
          </a:p>
        </p:txBody>
      </p:sp>
      <p:sp>
        <p:nvSpPr>
          <p:cNvPr id="25" name="正方形/長方形 24"/>
          <p:cNvSpPr/>
          <p:nvPr/>
        </p:nvSpPr>
        <p:spPr>
          <a:xfrm>
            <a:off x="251520" y="4497297"/>
            <a:ext cx="2088232" cy="1169551"/>
          </a:xfrm>
          <a:prstGeom prst="rect">
            <a:avLst/>
          </a:prstGeom>
        </p:spPr>
        <p:txBody>
          <a:bodyPr wrap="square">
            <a:spAutoFit/>
          </a:bodyPr>
          <a:lstStyle/>
          <a:p>
            <a:r>
              <a:rPr lang="ja-JP" altLang="en-US" sz="1400" dirty="0" smtClean="0">
                <a:latin typeface="HGPｺﾞｼｯｸE" pitchFamily="50" charset="-128"/>
                <a:ea typeface="HGPｺﾞｼｯｸE" pitchFamily="50" charset="-128"/>
              </a:rPr>
              <a:t>全てのマシンイメージ</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や</a:t>
            </a:r>
            <a:r>
              <a:rPr lang="en-US" altLang="ja-JP" sz="1400" dirty="0" smtClean="0">
                <a:latin typeface="HGPｺﾞｼｯｸE" pitchFamily="50" charset="-128"/>
                <a:ea typeface="HGPｺﾞｼｯｸE" pitchFamily="50" charset="-128"/>
              </a:rPr>
              <a:t>EBS</a:t>
            </a:r>
            <a:r>
              <a:rPr lang="ja-JP" altLang="en-US" sz="1400" dirty="0" smtClean="0">
                <a:latin typeface="HGPｺﾞｼｯｸE" pitchFamily="50" charset="-128"/>
                <a:ea typeface="HGPｺﾞｼｯｸE" pitchFamily="50" charset="-128"/>
              </a:rPr>
              <a:t>を</a:t>
            </a:r>
            <a:r>
              <a:rPr lang="en-US" altLang="ja-JP" sz="1400" dirty="0" smtClean="0">
                <a:latin typeface="HGPｺﾞｼｯｸE" pitchFamily="50" charset="-128"/>
                <a:ea typeface="HGPｺﾞｼｯｸE" pitchFamily="50" charset="-128"/>
              </a:rPr>
              <a:t>colony</a:t>
            </a:r>
            <a:r>
              <a:rPr lang="ja-JP" altLang="en-US" sz="1400" dirty="0" smtClean="0">
                <a:latin typeface="HGPｺﾞｼｯｸE" pitchFamily="50" charset="-128"/>
                <a:ea typeface="HGPｺﾞｼｯｸE" pitchFamily="50" charset="-128"/>
              </a:rPr>
              <a:t>に保存</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するのではなく、災害時</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などでも必要なものに</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とどめる</a:t>
            </a:r>
            <a:endParaRPr lang="ja-JP" altLang="en-US" sz="1400" dirty="0">
              <a:latin typeface="HGPｺﾞｼｯｸE" pitchFamily="50" charset="-128"/>
              <a:ea typeface="HGPｺﾞｼｯｸE" pitchFamily="50" charset="-128"/>
            </a:endParaRPr>
          </a:p>
        </p:txBody>
      </p:sp>
      <p:sp>
        <p:nvSpPr>
          <p:cNvPr id="26"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16632"/>
            <a:ext cx="3779912" cy="582594"/>
          </a:xfrm>
        </p:spPr>
        <p:txBody>
          <a:bodyPr/>
          <a:lstStyle/>
          <a:p>
            <a:r>
              <a:rPr kumimoji="1" lang="ja-JP" altLang="en-US" sz="4000" dirty="0" smtClean="0">
                <a:latin typeface="HGP創英角ｺﾞｼｯｸUB" pitchFamily="50" charset="-128"/>
                <a:ea typeface="HGP創英角ｺﾞｼｯｸUB" pitchFamily="50" charset="-128"/>
              </a:rPr>
              <a:t>まとめ</a:t>
            </a:r>
            <a:endParaRPr kumimoji="1" lang="ja-JP" altLang="en-US" sz="4000" dirty="0">
              <a:latin typeface="HGP創英角ｺﾞｼｯｸUB" pitchFamily="50" charset="-128"/>
              <a:ea typeface="HGP創英角ｺﾞｼｯｸUB" pitchFamily="50" charset="-128"/>
            </a:endParaRPr>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教育クラウド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(e</a:t>
            </a:r>
            <a:r>
              <a:rPr kumimoji="1" lang="en-US" altLang="ja-JP" sz="160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dubase</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Cloud</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研究クラウド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a:t>
            </a:r>
            <a:r>
              <a:rPr lang="en-US" altLang="ja-JP" sz="1600" kern="0" dirty="0" err="1" smtClean="0">
                <a:latin typeface="HGP創英角ｺﾞｼｯｸUB" pitchFamily="50" charset="-128"/>
                <a:ea typeface="HGP創英角ｺﾞｼｯｸUB" pitchFamily="50" charset="-128"/>
                <a:cs typeface="+mj-cs"/>
              </a:rPr>
              <a:t>gunnii</a:t>
            </a:r>
            <a:r>
              <a:rPr lang="ja-JP" altLang="en-US" sz="1600" kern="0" dirty="0" smtClean="0">
                <a:latin typeface="HGP創英角ｺﾞｼｯｸUB" pitchFamily="50" charset="-128"/>
                <a:ea typeface="HGP創英角ｺﾞｼｯｸUB" pitchFamily="50" charset="-128"/>
                <a:cs typeface="+mj-cs"/>
              </a:rPr>
              <a:t>　</a:t>
            </a:r>
            <a:r>
              <a:rPr lang="en-US" altLang="ja-JP" sz="1600" kern="0" dirty="0" smtClean="0">
                <a:latin typeface="HGP創英角ｺﾞｼｯｸUB" pitchFamily="50" charset="-128"/>
                <a:ea typeface="HGP創英角ｺﾞｼｯｸUB" pitchFamily="50" charset="-128"/>
                <a:cs typeface="+mj-cs"/>
              </a:rPr>
              <a:t>+ </a:t>
            </a:r>
            <a:r>
              <a:rPr lang="en-US" altLang="ja-JP" sz="1600" kern="0" dirty="0" err="1" smtClean="0">
                <a:latin typeface="HGP創英角ｺﾞｼｯｸUB" pitchFamily="50" charset="-128"/>
                <a:ea typeface="HGP創英角ｺﾞｼｯｸUB" pitchFamily="50" charset="-128"/>
                <a:cs typeface="+mj-cs"/>
              </a:rPr>
              <a:t>tinii</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ミニクラウド共有</a:t>
            </a:r>
            <a:endParaRPr lang="en-US" altLang="ja-JP" sz="1100" kern="0" noProof="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アーカイブ</a:t>
            </a:r>
            <a:endParaRPr kumimoji="1" lang="ja-JP" altLang="en-US" sz="8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HGP創英角ｺﾞｼｯｸUB" pitchFamily="50" charset="-128"/>
                <a:ea typeface="HGP創英角ｺﾞｼｯｸUB" pitchFamily="50" charset="-128"/>
                <a:cs typeface="+mj-cs"/>
              </a:rPr>
              <a:t>ミニクラウド　</a:t>
            </a:r>
            <a:r>
              <a:rPr lang="en-US" altLang="ja-JP" sz="1050" kern="0" noProof="0" dirty="0" smtClean="0">
                <a:latin typeface="HGP創英角ｺﾞｼｯｸUB" pitchFamily="50" charset="-128"/>
                <a:ea typeface="HGP創英角ｺﾞｼｯｸUB" pitchFamily="50" charset="-128"/>
                <a:cs typeface="+mj-cs"/>
              </a:rPr>
              <a:t>#1-#15</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HGP創英角ｺﾞｼｯｸUB" pitchFamily="50" charset="-128"/>
                <a:ea typeface="HGP創英角ｺﾞｼｯｸUB" pitchFamily="50" charset="-128"/>
                <a:cs typeface="Arial Unicode MS" pitchFamily="50" charset="-128"/>
              </a:rPr>
              <a:t>dodai</a:t>
            </a:r>
            <a:endParaRPr lang="ja-JP" altLang="en-US" sz="1800" dirty="0">
              <a:latin typeface="HGP創英角ｺﾞｼｯｸUB" pitchFamily="50" charset="-128"/>
              <a:ea typeface="HGP創英角ｺﾞｼｯｸUB" pitchFamily="50" charset="-128"/>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5" name="タイトル 1"/>
          <p:cNvSpPr txBox="1">
            <a:spLocks/>
          </p:cNvSpPr>
          <p:nvPr/>
        </p:nvSpPr>
        <p:spPr bwMode="auto">
          <a:xfrm>
            <a:off x="5508104" y="3501008"/>
            <a:ext cx="1980220"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t>
            </a: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tinii</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インター</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基盤</a:t>
            </a:r>
            <a:endParaRPr lang="en-US" altLang="ja-JP" sz="2800" kern="0" dirty="0" smtClean="0">
              <a:latin typeface="HGP創英角ｺﾞｼｯｸUB" pitchFamily="50" charset="-128"/>
              <a:ea typeface="HGP創英角ｺﾞｼｯｸUB" pitchFamily="50" charset="-128"/>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HGP創英角ｺﾞｼｯｸUB" pitchFamily="50" charset="-128"/>
                <a:ea typeface="HGP創英角ｺﾞｼｯｸUB" pitchFamily="50" charset="-128"/>
                <a:cs typeface="+mj-cs"/>
              </a:rPr>
              <a:t>OpenStack</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HGP創英角ｺﾞｼｯｸUB" pitchFamily="50" charset="-128"/>
                <a:ea typeface="HGP創英角ｺﾞｼｯｸUB" pitchFamily="50" charset="-128"/>
                <a:cs typeface="+mj-cs"/>
              </a:rPr>
              <a:t>#16</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Hadoop</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1" name="タイトル 1"/>
          <p:cNvSpPr txBox="1">
            <a:spLocks/>
          </p:cNvSpPr>
          <p:nvPr/>
        </p:nvSpPr>
        <p:spPr bwMode="auto">
          <a:xfrm>
            <a:off x="7632340" y="148478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2010.5-</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2" name="タイトル 1"/>
          <p:cNvSpPr txBox="1">
            <a:spLocks/>
          </p:cNvSpPr>
          <p:nvPr/>
        </p:nvSpPr>
        <p:spPr bwMode="auto">
          <a:xfrm>
            <a:off x="7668344" y="2990422"/>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2012.7-</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3" name="タイトル 1"/>
          <p:cNvSpPr txBox="1">
            <a:spLocks/>
          </p:cNvSpPr>
          <p:nvPr/>
        </p:nvSpPr>
        <p:spPr bwMode="auto">
          <a:xfrm>
            <a:off x="7704348" y="472514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defRPr/>
            </a:pPr>
            <a:r>
              <a:rPr lang="ja-JP" altLang="en-US" sz="1600" kern="0" dirty="0" smtClean="0">
                <a:latin typeface="HGP創英角ｺﾞｼｯｸUB" pitchFamily="50" charset="-128"/>
                <a:ea typeface="HGP創英角ｺﾞｼｯｸUB" pitchFamily="50" charset="-128"/>
              </a:rPr>
              <a:t>実験</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2012.10-</a:t>
            </a: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HGP創英角ｺﾞｼｯｸUB" pitchFamily="50" charset="-128"/>
              <a:ea typeface="HGP創英角ｺﾞｼｯｸUB" pitchFamily="50" charset="-128"/>
              <a:cs typeface="Arial Unicode MS" pitchFamily="50" charset="-128"/>
            </a:endParaRPr>
          </a:p>
        </p:txBody>
      </p:sp>
      <p:pic>
        <p:nvPicPr>
          <p:cNvPr id="79" name="Picture 2"/>
          <p:cNvPicPr>
            <a:picLocks noChangeAspect="1" noChangeArrowheads="1"/>
          </p:cNvPicPr>
          <p:nvPr/>
        </p:nvPicPr>
        <p:blipFill>
          <a:blip r:embed="rId2"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3"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@west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HGP創英角ｺﾞｼｯｸUB" pitchFamily="50" charset="-128"/>
                <a:ea typeface="HGP創英角ｺﾞｼｯｸUB" pitchFamily="50" charset="-128"/>
              </a:rPr>
              <a:t>colony</a:t>
            </a:r>
            <a:endParaRPr lang="ja-JP" altLang="en-US" dirty="0">
              <a:solidFill>
                <a:schemeClr val="bg1"/>
              </a:solidFill>
              <a:latin typeface="HGP創英角ｺﾞｼｯｸUB" pitchFamily="50" charset="-128"/>
              <a:ea typeface="HGP創英角ｺﾞｼｯｸUB" pitchFamily="50" charset="-128"/>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@east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7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36</a:t>
            </a:fld>
            <a:endParaRPr lang="ja-JP" altLang="en-US" dirty="0"/>
          </a:p>
        </p:txBody>
      </p:sp>
    </p:spTree>
    <p:extLst>
      <p:ext uri="{BB962C8B-B14F-4D97-AF65-F5344CB8AC3E}">
        <p14:creationId xmlns:p14="http://schemas.microsoft.com/office/powerpoint/2010/main" xmlns="" val="30487064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リンク情報</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sz="quarter" idx="1"/>
          </p:nvPr>
        </p:nvSpPr>
        <p:spPr>
          <a:xfrm>
            <a:off x="590872" y="859160"/>
            <a:ext cx="8229600" cy="5090120"/>
          </a:xfrm>
        </p:spPr>
        <p:txBody>
          <a:bodyPr/>
          <a:lstStyle/>
          <a:p>
            <a:pPr>
              <a:buNone/>
            </a:pPr>
            <a:endParaRPr lang="en-US" altLang="ja-JP" sz="2800" dirty="0" smtClean="0"/>
          </a:p>
          <a:p>
            <a:r>
              <a:rPr kumimoji="1" lang="ja-JP" altLang="en-US" sz="2800" b="1" dirty="0" smtClean="0"/>
              <a:t>教育クラウド　</a:t>
            </a:r>
            <a:r>
              <a:rPr kumimoji="1" lang="en-US" altLang="ja-JP" sz="2800" b="1" dirty="0" err="1" smtClean="0"/>
              <a:t>edubase</a:t>
            </a:r>
            <a:r>
              <a:rPr kumimoji="1" lang="en-US" altLang="ja-JP" sz="2800" b="1" dirty="0" smtClean="0"/>
              <a:t> Cloud</a:t>
            </a:r>
          </a:p>
          <a:p>
            <a:pPr lvl="1"/>
            <a:r>
              <a:rPr lang="en-US" altLang="ja-JP" sz="2400" dirty="0" smtClean="0">
                <a:hlinkClick r:id="rId2"/>
              </a:rPr>
              <a:t>http://edubase.jp/cloud/</a:t>
            </a:r>
            <a:endParaRPr kumimoji="1" lang="en-US" altLang="ja-JP" sz="2400" dirty="0" smtClean="0"/>
          </a:p>
          <a:p>
            <a:r>
              <a:rPr lang="en-US" altLang="ja-JP" sz="2800" b="1" dirty="0" smtClean="0"/>
              <a:t>Open Cloud Architecture for Academia Forum</a:t>
            </a:r>
            <a:r>
              <a:rPr lang="ja-JP" altLang="en-US" sz="2800" b="1" dirty="0" smtClean="0"/>
              <a:t>　</a:t>
            </a:r>
            <a:r>
              <a:rPr kumimoji="1" lang="en-US" altLang="ja-JP" sz="2800" dirty="0" err="1" smtClean="0"/>
              <a:t>OpenCarf</a:t>
            </a:r>
            <a:endParaRPr kumimoji="1" lang="en-US" altLang="ja-JP" sz="2800" dirty="0" smtClean="0"/>
          </a:p>
          <a:p>
            <a:pPr lvl="1"/>
            <a:r>
              <a:rPr lang="en-US" altLang="ja-JP" sz="2400" dirty="0" smtClean="0">
                <a:hlinkClick r:id="rId3"/>
              </a:rPr>
              <a:t>http://www.opencarf.org/</a:t>
            </a:r>
            <a:endParaRPr kumimoji="1" lang="en-US" altLang="ja-JP" sz="2400" dirty="0" smtClean="0"/>
          </a:p>
          <a:p>
            <a:r>
              <a:rPr kumimoji="1" lang="en-US" altLang="ja-JP" sz="2800" b="1" dirty="0" err="1" smtClean="0"/>
              <a:t>OpenStack</a:t>
            </a:r>
            <a:r>
              <a:rPr kumimoji="1" lang="en-US" altLang="ja-JP" sz="2800" b="1" dirty="0" smtClean="0"/>
              <a:t>	</a:t>
            </a:r>
            <a:r>
              <a:rPr kumimoji="1" lang="ja-JP" altLang="en-US" sz="2800" b="1" dirty="0" smtClean="0"/>
              <a:t>コミュニティ活動</a:t>
            </a:r>
            <a:endParaRPr kumimoji="1" lang="en-US" altLang="ja-JP" sz="2800" b="1" dirty="0" smtClean="0"/>
          </a:p>
          <a:p>
            <a:pPr lvl="1"/>
            <a:r>
              <a:rPr kumimoji="1" lang="en-US" altLang="ja-JP" sz="2400" dirty="0" err="1" smtClean="0"/>
              <a:t>Dodai</a:t>
            </a:r>
            <a:endParaRPr kumimoji="1" lang="en-US" altLang="ja-JP" sz="2400" dirty="0" smtClean="0"/>
          </a:p>
          <a:p>
            <a:pPr lvl="2"/>
            <a:r>
              <a:rPr lang="en-US" altLang="ja-JP" sz="2000" dirty="0" smtClean="0">
                <a:hlinkClick r:id="rId4"/>
              </a:rPr>
              <a:t>https://github.com/nii-cloud/dodai</a:t>
            </a:r>
            <a:endParaRPr lang="en-US" altLang="ja-JP" sz="2000" dirty="0" smtClean="0"/>
          </a:p>
          <a:p>
            <a:pPr lvl="1"/>
            <a:r>
              <a:rPr lang="en-US" altLang="ja-JP" sz="2400" dirty="0" smtClean="0"/>
              <a:t>Colony</a:t>
            </a:r>
          </a:p>
          <a:p>
            <a:pPr lvl="2"/>
            <a:r>
              <a:rPr lang="en-US" altLang="ja-JP" sz="2000" dirty="0" smtClean="0">
                <a:hlinkClick r:id="rId5"/>
              </a:rPr>
              <a:t>https://github.com/nii-cloud/colony</a:t>
            </a:r>
            <a:endParaRPr lang="en-US" altLang="ja-JP" sz="2000" dirty="0" smtClean="0"/>
          </a:p>
          <a:p>
            <a:pPr>
              <a:buNone/>
            </a:pPr>
            <a:endParaRPr lang="en-US" altLang="ja-JP" sz="2800" dirty="0" smtClean="0"/>
          </a:p>
          <a:p>
            <a:pPr>
              <a:buNone/>
            </a:pPr>
            <a:r>
              <a:rPr lang="en-US" altLang="ja-JP" sz="2800" dirty="0" smtClean="0"/>
              <a:t>				</a:t>
            </a:r>
            <a:r>
              <a:rPr lang="ja-JP" altLang="en-US" sz="2800" dirty="0" smtClean="0"/>
              <a:t>　</a:t>
            </a:r>
            <a:endParaRPr kumimoji="1" lang="ja-JP" altLang="en-US" sz="2800" dirty="0"/>
          </a:p>
        </p:txBody>
      </p:sp>
      <p:pic>
        <p:nvPicPr>
          <p:cNvPr id="4" name="Picture 3"/>
          <p:cNvPicPr>
            <a:picLocks noChangeAspect="1" noChangeArrowheads="1"/>
          </p:cNvPicPr>
          <p:nvPr/>
        </p:nvPicPr>
        <p:blipFill>
          <a:blip r:embed="rId6" cstate="print"/>
          <a:srcRect/>
          <a:stretch>
            <a:fillRect/>
          </a:stretch>
        </p:blipFill>
        <p:spPr bwMode="auto">
          <a:xfrm>
            <a:off x="6444208" y="2852936"/>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7" cstate="print"/>
          <a:srcRect/>
          <a:stretch>
            <a:fillRect/>
          </a:stretch>
        </p:blipFill>
        <p:spPr bwMode="auto">
          <a:xfrm>
            <a:off x="5724128" y="2852936"/>
            <a:ext cx="695325" cy="695325"/>
          </a:xfrm>
          <a:prstGeom prst="rect">
            <a:avLst/>
          </a:prstGeom>
          <a:noFill/>
        </p:spPr>
      </p:pic>
      <p:pic>
        <p:nvPicPr>
          <p:cNvPr id="6" name="Picture 5"/>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796136" y="4941168"/>
            <a:ext cx="1739061"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9" cstate="print"/>
          <a:srcRect/>
          <a:stretch>
            <a:fillRect/>
          </a:stretch>
        </p:blipFill>
        <p:spPr bwMode="auto">
          <a:xfrm>
            <a:off x="5436096" y="1268760"/>
            <a:ext cx="3707904" cy="741581"/>
          </a:xfrm>
          <a:prstGeom prst="rect">
            <a:avLst/>
          </a:prstGeom>
          <a:noFill/>
        </p:spPr>
      </p:pic>
      <p:sp>
        <p:nvSpPr>
          <p:cNvPr id="9" name="正方形/長方形 8"/>
          <p:cNvSpPr/>
          <p:nvPr/>
        </p:nvSpPr>
        <p:spPr>
          <a:xfrm>
            <a:off x="5076056" y="1916832"/>
            <a:ext cx="2864887" cy="369332"/>
          </a:xfrm>
          <a:prstGeom prst="rect">
            <a:avLst/>
          </a:prstGeom>
        </p:spPr>
        <p:txBody>
          <a:bodyPr wrap="none">
            <a:spAutoFit/>
          </a:bodyPr>
          <a:lstStyle/>
          <a:p>
            <a:r>
              <a:rPr lang="en-US" altLang="ja-JP" dirty="0" smtClean="0">
                <a:hlinkClick r:id="rId10"/>
              </a:rPr>
              <a:t>http://start.ecloud.nii.ac.jp/</a:t>
            </a:r>
            <a:endParaRPr lang="ja-JP" altLang="en-US" dirty="0"/>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37</a:t>
            </a:fld>
            <a:endParaRPr lang="ja-JP"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848313" y="3356993"/>
            <a:ext cx="1019831" cy="307777"/>
          </a:xfrm>
          <a:prstGeom prst="rect">
            <a:avLst/>
          </a:prstGeom>
          <a:noFill/>
        </p:spPr>
        <p:txBody>
          <a:bodyPr wrap="none" rtlCol="0">
            <a:spAutoFit/>
          </a:bodyPr>
          <a:lstStyle/>
          <a:p>
            <a:r>
              <a:rPr kumimoji="1" lang="en-US" altLang="ja-JP" sz="1400" dirty="0" smtClean="0">
                <a:latin typeface="Arial" pitchFamily="34" charset="0"/>
                <a:cs typeface="Arial" pitchFamily="34" charset="0"/>
              </a:rPr>
              <a:t>Thank you</a:t>
            </a:r>
            <a:endParaRPr kumimoji="1" lang="ja-JP" altLang="en-US" sz="14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2" cstate="print"/>
          <a:srcRect/>
          <a:stretch>
            <a:fillRect/>
          </a:stretch>
        </p:blipFill>
        <p:spPr bwMode="auto">
          <a:xfrm flipH="1">
            <a:off x="4050685" y="2996952"/>
            <a:ext cx="877250" cy="950354"/>
          </a:xfrm>
          <a:prstGeom prst="rect">
            <a:avLst/>
          </a:prstGeom>
          <a:noFill/>
        </p:spPr>
      </p:pic>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38</a:t>
            </a:fld>
            <a:endParaRPr lang="ja-JP" altLang="en-US" dirty="0"/>
          </a:p>
        </p:txBody>
      </p:sp>
      <p:sp>
        <p:nvSpPr>
          <p:cNvPr id="24577" name="Rectangle 1"/>
          <p:cNvSpPr>
            <a:spLocks noChangeArrowheads="1"/>
          </p:cNvSpPr>
          <p:nvPr/>
        </p:nvSpPr>
        <p:spPr bwMode="auto">
          <a:xfrm>
            <a:off x="1907704" y="4581128"/>
            <a:ext cx="6264696" cy="27699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詳細は，</a:t>
            </a:r>
            <a:r>
              <a:rPr kumimoji="1" lang="ja-JP"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アカデミッククラウド調査報告書</a:t>
            </a:r>
            <a:r>
              <a:rPr kumimoji="1" lang="ja-JP" altLang="ja-JP"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2012</a:t>
            </a:r>
            <a:r>
              <a:rPr kumimoji="1" lang="ja-JP" altLang="en-US"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にもあります。</a:t>
            </a:r>
            <a:r>
              <a:rPr kumimoji="1" lang="ja-JP" altLang="ja-JP" b="0" i="0" u="none" strike="noStrike" cap="none" normalizeH="0" baseline="0" dirty="0" smtClean="0">
                <a:ln>
                  <a:noFill/>
                </a:ln>
                <a:solidFill>
                  <a:schemeClr val="tx1"/>
                </a:solidFill>
                <a:effectLst/>
                <a:latin typeface="HGP創英角ｺﾞｼｯｸUB" pitchFamily="50" charset="-128"/>
                <a:ea typeface="HGP創英角ｺﾞｼｯｸUB" pitchFamily="50" charset="-128"/>
                <a:cs typeface="ＭＳ Ｐゴシック" pitchFamily="50" charset="-128"/>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角丸四角形 24"/>
          <p:cNvSpPr/>
          <p:nvPr/>
        </p:nvSpPr>
        <p:spPr bwMode="auto">
          <a:xfrm>
            <a:off x="1115616" y="2636912"/>
            <a:ext cx="3124039" cy="2088232"/>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7" name="角丸四角形 26"/>
          <p:cNvSpPr/>
          <p:nvPr/>
        </p:nvSpPr>
        <p:spPr bwMode="auto">
          <a:xfrm>
            <a:off x="5502565" y="5301208"/>
            <a:ext cx="864096" cy="648072"/>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pic>
        <p:nvPicPr>
          <p:cNvPr id="15362" name="Picture 2" descr="C:\Documents and Settings\ichimuram\My Documents\ダウンロード\20120409_16522425370.png"/>
          <p:cNvPicPr>
            <a:picLocks noChangeAspect="1" noChangeArrowheads="1"/>
          </p:cNvPicPr>
          <p:nvPr/>
        </p:nvPicPr>
        <p:blipFill>
          <a:blip r:embed="rId2" cstate="print"/>
          <a:srcRect/>
          <a:stretch>
            <a:fillRect/>
          </a:stretch>
        </p:blipFill>
        <p:spPr bwMode="auto">
          <a:xfrm>
            <a:off x="185051" y="1335084"/>
            <a:ext cx="4985169" cy="4974237"/>
          </a:xfrm>
          <a:prstGeom prst="rect">
            <a:avLst/>
          </a:prstGeom>
          <a:noFill/>
        </p:spPr>
      </p:pic>
      <p:sp>
        <p:nvSpPr>
          <p:cNvPr id="35" name="角丸四角形 34"/>
          <p:cNvSpPr/>
          <p:nvPr/>
        </p:nvSpPr>
        <p:spPr bwMode="auto">
          <a:xfrm>
            <a:off x="3309091" y="1484784"/>
            <a:ext cx="1329378" cy="1296144"/>
          </a:xfrm>
          <a:prstGeom prst="roundRect">
            <a:avLst/>
          </a:prstGeom>
          <a:solidFill>
            <a:srgbClr val="F5FAB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33" name="角丸四角形 32"/>
          <p:cNvSpPr/>
          <p:nvPr/>
        </p:nvSpPr>
        <p:spPr bwMode="auto">
          <a:xfrm>
            <a:off x="2644401" y="4365104"/>
            <a:ext cx="1329378" cy="1296144"/>
          </a:xfrm>
          <a:prstGeom prst="roundRect">
            <a:avLst/>
          </a:prstGeom>
          <a:solidFill>
            <a:srgbClr val="E0C17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9" name="角丸四角形 28"/>
          <p:cNvSpPr/>
          <p:nvPr/>
        </p:nvSpPr>
        <p:spPr bwMode="auto">
          <a:xfrm>
            <a:off x="5303158" y="3501008"/>
            <a:ext cx="3124039" cy="1512168"/>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31" name="角丸四角形 30"/>
          <p:cNvSpPr/>
          <p:nvPr/>
        </p:nvSpPr>
        <p:spPr bwMode="auto">
          <a:xfrm>
            <a:off x="118582" y="4221088"/>
            <a:ext cx="1395847" cy="1224136"/>
          </a:xfrm>
          <a:prstGeom prst="roundRect">
            <a:avLst/>
          </a:prstGeom>
          <a:solidFill>
            <a:srgbClr val="9DC7A3"/>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 name="タイトル 1"/>
          <p:cNvSpPr>
            <a:spLocks noGrp="1"/>
          </p:cNvSpPr>
          <p:nvPr>
            <p:ph type="title"/>
          </p:nvPr>
        </p:nvSpPr>
        <p:spPr>
          <a:xfrm>
            <a:off x="132938" y="188640"/>
            <a:ext cx="8892480" cy="582594"/>
          </a:xfrm>
        </p:spPr>
        <p:txBody>
          <a:bodyPr/>
          <a:lstStyle/>
          <a:p>
            <a:r>
              <a:rPr kumimoji="1" lang="en-US" altLang="ja-JP" dirty="0" err="1" smtClean="0">
                <a:latin typeface="Arial Unicode MS" pitchFamily="50" charset="-128"/>
                <a:ea typeface="Arial Unicode MS" pitchFamily="50" charset="-128"/>
                <a:cs typeface="Arial Unicode MS" pitchFamily="50" charset="-128"/>
              </a:rPr>
              <a:t>Intercloud</a:t>
            </a:r>
            <a:r>
              <a:rPr kumimoji="1" lang="en-US" altLang="ja-JP" dirty="0" smtClean="0">
                <a:latin typeface="Arial Unicode MS" pitchFamily="50" charset="-128"/>
                <a:ea typeface="Arial Unicode MS" pitchFamily="50" charset="-128"/>
                <a:cs typeface="Arial Unicode MS" pitchFamily="50" charset="-128"/>
              </a:rPr>
              <a:t> object storage service</a:t>
            </a:r>
            <a:endParaRPr kumimoji="1" lang="ja-JP" altLang="en-US" dirty="0">
              <a:latin typeface="Arial Unicode MS" pitchFamily="50" charset="-128"/>
              <a:ea typeface="Arial Unicode MS" pitchFamily="50" charset="-128"/>
              <a:cs typeface="Arial Unicode MS" pitchFamily="50" charset="-128"/>
            </a:endParaRPr>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latin typeface="Arial Unicode MS" pitchFamily="50" charset="-128"/>
                <a:ea typeface="Arial Unicode MS" pitchFamily="50" charset="-128"/>
                <a:cs typeface="Arial Unicode MS" pitchFamily="50" charset="-128"/>
              </a:rPr>
              <a:pPr>
                <a:defRPr/>
              </a:pPr>
              <a:t>39</a:t>
            </a:fld>
            <a:endParaRPr lang="en-US" altLang="ja-JP">
              <a:latin typeface="Arial Unicode MS" pitchFamily="50" charset="-128"/>
              <a:ea typeface="Arial Unicode MS" pitchFamily="50" charset="-128"/>
              <a:cs typeface="Arial Unicode MS" pitchFamily="50" charset="-128"/>
            </a:endParaRPr>
          </a:p>
        </p:txBody>
      </p:sp>
      <p:sp>
        <p:nvSpPr>
          <p:cNvPr id="6" name="円/楕円 5"/>
          <p:cNvSpPr/>
          <p:nvPr/>
        </p:nvSpPr>
        <p:spPr bwMode="auto">
          <a:xfrm>
            <a:off x="3242621" y="3717032"/>
            <a:ext cx="1063503" cy="792088"/>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000" dirty="0" smtClean="0">
                <a:latin typeface="Arial Unicode MS" pitchFamily="50" charset="-128"/>
                <a:ea typeface="Arial Unicode MS" pitchFamily="50" charset="-128"/>
                <a:cs typeface="Arial Unicode MS" pitchFamily="50" charset="-128"/>
              </a:rPr>
              <a:t>Swift for </a:t>
            </a:r>
            <a:r>
              <a:rPr lang="en-US" altLang="ja-JP" sz="1000" dirty="0" err="1" smtClean="0">
                <a:latin typeface="Arial Unicode MS" pitchFamily="50" charset="-128"/>
                <a:ea typeface="Arial Unicode MS" pitchFamily="50" charset="-128"/>
                <a:cs typeface="Arial Unicode MS" pitchFamily="50" charset="-128"/>
              </a:rPr>
              <a:t>intercloud</a:t>
            </a:r>
            <a:r>
              <a:rPr lang="en-US" altLang="ja-JP" sz="1000" dirty="0" smtClean="0">
                <a:latin typeface="Arial Unicode MS" pitchFamily="50" charset="-128"/>
                <a:ea typeface="Arial Unicode MS" pitchFamily="50" charset="-128"/>
                <a:cs typeface="Arial Unicode MS" pitchFamily="50" charset="-128"/>
              </a:rPr>
              <a:t> use</a:t>
            </a:r>
            <a:endParaRPr kumimoji="1" lang="ja-JP" altLang="en-US" sz="10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8" name="円/楕円 7"/>
          <p:cNvSpPr/>
          <p:nvPr/>
        </p:nvSpPr>
        <p:spPr bwMode="auto">
          <a:xfrm>
            <a:off x="2644401" y="4365104"/>
            <a:ext cx="731158" cy="432048"/>
          </a:xfrm>
          <a:prstGeom prst="ellipse">
            <a:avLst/>
          </a:prstGeom>
          <a:solidFill>
            <a:srgbClr val="FFC0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Swift</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18" name="円/楕円 17"/>
          <p:cNvSpPr/>
          <p:nvPr/>
        </p:nvSpPr>
        <p:spPr bwMode="auto">
          <a:xfrm>
            <a:off x="3907311" y="2348880"/>
            <a:ext cx="731158" cy="504056"/>
          </a:xfrm>
          <a:prstGeom prst="ellipse">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Swift</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19" name="円/楕円 18"/>
          <p:cNvSpPr/>
          <p:nvPr/>
        </p:nvSpPr>
        <p:spPr bwMode="auto">
          <a:xfrm>
            <a:off x="716803" y="5013176"/>
            <a:ext cx="731158" cy="432048"/>
          </a:xfrm>
          <a:prstGeom prst="ellipse">
            <a:avLst/>
          </a:prstGeom>
          <a:solidFill>
            <a:srgbClr val="92D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Swift</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3" name="円/楕円 22"/>
          <p:cNvSpPr/>
          <p:nvPr/>
        </p:nvSpPr>
        <p:spPr bwMode="auto">
          <a:xfrm>
            <a:off x="1248554" y="4293096"/>
            <a:ext cx="1129972" cy="792088"/>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000" dirty="0" smtClean="0">
                <a:latin typeface="Arial Unicode MS" pitchFamily="50" charset="-128"/>
                <a:ea typeface="Arial Unicode MS" pitchFamily="50" charset="-128"/>
                <a:cs typeface="Arial Unicode MS" pitchFamily="50" charset="-128"/>
              </a:rPr>
              <a:t>Swift for </a:t>
            </a:r>
            <a:r>
              <a:rPr lang="en-US" altLang="ja-JP" sz="1000" dirty="0" err="1" smtClean="0">
                <a:latin typeface="Arial Unicode MS" pitchFamily="50" charset="-128"/>
                <a:ea typeface="Arial Unicode MS" pitchFamily="50" charset="-128"/>
                <a:cs typeface="Arial Unicode MS" pitchFamily="50" charset="-128"/>
              </a:rPr>
              <a:t>intercloud</a:t>
            </a:r>
            <a:r>
              <a:rPr lang="en-US" altLang="ja-JP" sz="1000" dirty="0" smtClean="0">
                <a:latin typeface="Arial Unicode MS" pitchFamily="50" charset="-128"/>
                <a:ea typeface="Arial Unicode MS" pitchFamily="50" charset="-128"/>
                <a:cs typeface="Arial Unicode MS" pitchFamily="50" charset="-128"/>
              </a:rPr>
              <a:t> use</a:t>
            </a:r>
            <a:endParaRPr kumimoji="1" lang="ja-JP" altLang="en-US" sz="10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4" name="円/楕円 23"/>
          <p:cNvSpPr/>
          <p:nvPr/>
        </p:nvSpPr>
        <p:spPr bwMode="auto">
          <a:xfrm>
            <a:off x="2777339" y="2348880"/>
            <a:ext cx="1063503" cy="792088"/>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000" dirty="0" smtClean="0">
                <a:latin typeface="Arial Unicode MS" pitchFamily="50" charset="-128"/>
                <a:ea typeface="Arial Unicode MS" pitchFamily="50" charset="-128"/>
                <a:cs typeface="Arial Unicode MS" pitchFamily="50" charset="-128"/>
              </a:rPr>
              <a:t>Swift for </a:t>
            </a:r>
            <a:r>
              <a:rPr lang="en-US" altLang="ja-JP" sz="1000" dirty="0" err="1" smtClean="0">
                <a:latin typeface="Arial Unicode MS" pitchFamily="50" charset="-128"/>
                <a:ea typeface="Arial Unicode MS" pitchFamily="50" charset="-128"/>
                <a:cs typeface="Arial Unicode MS" pitchFamily="50" charset="-128"/>
              </a:rPr>
              <a:t>intercloud</a:t>
            </a:r>
            <a:r>
              <a:rPr lang="en-US" altLang="ja-JP" sz="1000" dirty="0" smtClean="0">
                <a:latin typeface="Arial Unicode MS" pitchFamily="50" charset="-128"/>
                <a:ea typeface="Arial Unicode MS" pitchFamily="50" charset="-128"/>
                <a:cs typeface="Arial Unicode MS" pitchFamily="50" charset="-128"/>
              </a:rPr>
              <a:t> use</a:t>
            </a:r>
            <a:endParaRPr kumimoji="1" lang="ja-JP" altLang="en-US" sz="10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6" name="テキスト ボックス 25"/>
          <p:cNvSpPr txBox="1"/>
          <p:nvPr/>
        </p:nvSpPr>
        <p:spPr>
          <a:xfrm>
            <a:off x="6499599" y="3861049"/>
            <a:ext cx="1927599" cy="707886"/>
          </a:xfrm>
          <a:prstGeom prst="rect">
            <a:avLst/>
          </a:prstGeom>
          <a:noFill/>
        </p:spPr>
        <p:txBody>
          <a:bodyPr wrap="square" rtlCol="0">
            <a:spAutoFit/>
          </a:bodyPr>
          <a:lstStyle/>
          <a:p>
            <a:r>
              <a:rPr lang="en-US" altLang="ja-JP" sz="2000" dirty="0" smtClean="0">
                <a:latin typeface="Arial Unicode MS" pitchFamily="50" charset="-128"/>
                <a:ea typeface="Arial Unicode MS" pitchFamily="50" charset="-128"/>
                <a:cs typeface="Arial Unicode MS" pitchFamily="50" charset="-128"/>
              </a:rPr>
              <a:t>Swift </a:t>
            </a:r>
            <a:r>
              <a:rPr kumimoji="1" lang="en-US" altLang="ja-JP" sz="2000" dirty="0" smtClean="0">
                <a:latin typeface="Arial Unicode MS" pitchFamily="50" charset="-128"/>
                <a:ea typeface="Arial Unicode MS" pitchFamily="50" charset="-128"/>
                <a:cs typeface="Arial Unicode MS" pitchFamily="50" charset="-128"/>
              </a:rPr>
              <a:t>for </a:t>
            </a:r>
          </a:p>
          <a:p>
            <a:r>
              <a:rPr kumimoji="1" lang="en-US" altLang="ja-JP" sz="2000" dirty="0" smtClean="0">
                <a:latin typeface="Arial Unicode MS" pitchFamily="50" charset="-128"/>
                <a:ea typeface="Arial Unicode MS" pitchFamily="50" charset="-128"/>
                <a:cs typeface="Arial Unicode MS" pitchFamily="50" charset="-128"/>
              </a:rPr>
              <a:t>local use</a:t>
            </a:r>
            <a:endParaRPr kumimoji="1" lang="ja-JP" altLang="en-US" sz="2000" dirty="0">
              <a:latin typeface="Arial Unicode MS" pitchFamily="50" charset="-128"/>
              <a:ea typeface="Arial Unicode MS" pitchFamily="50" charset="-128"/>
              <a:cs typeface="Arial Unicode MS" pitchFamily="50" charset="-128"/>
            </a:endParaRPr>
          </a:p>
        </p:txBody>
      </p:sp>
      <p:sp>
        <p:nvSpPr>
          <p:cNvPr id="28" name="テキスト ボックス 27"/>
          <p:cNvSpPr txBox="1"/>
          <p:nvPr/>
        </p:nvSpPr>
        <p:spPr>
          <a:xfrm>
            <a:off x="6433130" y="5229201"/>
            <a:ext cx="2060537" cy="707886"/>
          </a:xfrm>
          <a:prstGeom prst="rect">
            <a:avLst/>
          </a:prstGeom>
          <a:noFill/>
        </p:spPr>
        <p:txBody>
          <a:bodyPr wrap="square" rtlCol="0">
            <a:spAutoFit/>
          </a:bodyPr>
          <a:lstStyle/>
          <a:p>
            <a:r>
              <a:rPr kumimoji="1" lang="en-US" altLang="ja-JP" sz="2000" dirty="0" smtClean="0">
                <a:latin typeface="Arial Unicode MS" pitchFamily="50" charset="-128"/>
                <a:ea typeface="Arial Unicode MS" pitchFamily="50" charset="-128"/>
                <a:cs typeface="Arial Unicode MS" pitchFamily="50" charset="-128"/>
              </a:rPr>
              <a:t>Swift for </a:t>
            </a:r>
            <a:r>
              <a:rPr kumimoji="1" lang="en-US" altLang="ja-JP" sz="2000" dirty="0" err="1" smtClean="0">
                <a:latin typeface="Arial Unicode MS" pitchFamily="50" charset="-128"/>
                <a:ea typeface="Arial Unicode MS" pitchFamily="50" charset="-128"/>
                <a:cs typeface="Arial Unicode MS" pitchFamily="50" charset="-128"/>
              </a:rPr>
              <a:t>intercloud</a:t>
            </a:r>
            <a:r>
              <a:rPr kumimoji="1" lang="en-US" altLang="ja-JP" sz="2000" dirty="0" smtClean="0">
                <a:latin typeface="Arial Unicode MS" pitchFamily="50" charset="-128"/>
                <a:ea typeface="Arial Unicode MS" pitchFamily="50" charset="-128"/>
                <a:cs typeface="Arial Unicode MS" pitchFamily="50" charset="-128"/>
              </a:rPr>
              <a:t> use</a:t>
            </a:r>
            <a:endParaRPr kumimoji="1" lang="ja-JP" altLang="en-US" sz="2000" dirty="0">
              <a:latin typeface="Arial Unicode MS" pitchFamily="50" charset="-128"/>
              <a:ea typeface="Arial Unicode MS" pitchFamily="50" charset="-128"/>
              <a:cs typeface="Arial Unicode MS" pitchFamily="50" charset="-128"/>
            </a:endParaRPr>
          </a:p>
        </p:txBody>
      </p:sp>
      <p:sp>
        <p:nvSpPr>
          <p:cNvPr id="30" name="角丸四角形 29"/>
          <p:cNvSpPr/>
          <p:nvPr/>
        </p:nvSpPr>
        <p:spPr bwMode="auto">
          <a:xfrm>
            <a:off x="5303158" y="5157192"/>
            <a:ext cx="3124039" cy="936104"/>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32" name="円/楕円 31"/>
          <p:cNvSpPr/>
          <p:nvPr/>
        </p:nvSpPr>
        <p:spPr bwMode="auto">
          <a:xfrm>
            <a:off x="0" y="4221088"/>
            <a:ext cx="797627" cy="432048"/>
          </a:xfrm>
          <a:prstGeom prst="ellipse">
            <a:avLst/>
          </a:prstGeom>
          <a:solidFill>
            <a:srgbClr val="92D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100" dirty="0" smtClean="0">
                <a:latin typeface="Arial Unicode MS" pitchFamily="50" charset="-128"/>
                <a:ea typeface="Arial Unicode MS" pitchFamily="50" charset="-128"/>
                <a:cs typeface="Arial Unicode MS" pitchFamily="50" charset="-128"/>
              </a:rPr>
              <a:t>Nova</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34" name="円/楕円 33"/>
          <p:cNvSpPr/>
          <p:nvPr/>
        </p:nvSpPr>
        <p:spPr bwMode="auto">
          <a:xfrm>
            <a:off x="2710870" y="5229200"/>
            <a:ext cx="731158" cy="432048"/>
          </a:xfrm>
          <a:prstGeom prst="ellipse">
            <a:avLst/>
          </a:prstGeom>
          <a:solidFill>
            <a:srgbClr val="FFC0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Nova</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36" name="円/楕円 35"/>
          <p:cNvSpPr/>
          <p:nvPr/>
        </p:nvSpPr>
        <p:spPr bwMode="auto">
          <a:xfrm>
            <a:off x="3309091" y="1484784"/>
            <a:ext cx="731158" cy="432048"/>
          </a:xfrm>
          <a:prstGeom prst="ellipse">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Nova</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47" name="円/楕円 46"/>
          <p:cNvSpPr/>
          <p:nvPr/>
        </p:nvSpPr>
        <p:spPr bwMode="auto">
          <a:xfrm>
            <a:off x="3641435" y="1844824"/>
            <a:ext cx="997034" cy="432048"/>
          </a:xfrm>
          <a:prstGeom prst="ellipse">
            <a:avLst/>
          </a:prstGeom>
          <a:solidFill>
            <a:srgbClr val="FFFF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Glance</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4" name="円/楕円 53"/>
          <p:cNvSpPr/>
          <p:nvPr/>
        </p:nvSpPr>
        <p:spPr bwMode="auto">
          <a:xfrm>
            <a:off x="2910277" y="4797152"/>
            <a:ext cx="930565" cy="432048"/>
          </a:xfrm>
          <a:prstGeom prst="ellipse">
            <a:avLst/>
          </a:prstGeom>
          <a:solidFill>
            <a:srgbClr val="FFC0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rPr>
              <a:t>Glance</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5" name="円/楕円 54"/>
          <p:cNvSpPr/>
          <p:nvPr/>
        </p:nvSpPr>
        <p:spPr bwMode="auto">
          <a:xfrm>
            <a:off x="384458" y="4653136"/>
            <a:ext cx="930565" cy="360040"/>
          </a:xfrm>
          <a:prstGeom prst="ellipse">
            <a:avLst/>
          </a:prstGeom>
          <a:solidFill>
            <a:srgbClr val="92D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100" dirty="0" smtClean="0">
                <a:latin typeface="Arial Unicode MS" pitchFamily="50" charset="-128"/>
                <a:ea typeface="Arial Unicode MS" pitchFamily="50" charset="-128"/>
                <a:cs typeface="Arial Unicode MS" pitchFamily="50" charset="-128"/>
              </a:rPr>
              <a:t>Glance</a:t>
            </a:r>
            <a:endParaRPr kumimoji="1" lang="ja-JP" altLang="en-US" sz="1100" b="0" i="0" u="none" strike="noStrike" cap="none" normalizeH="0" baseline="0" dirty="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6" name="角丸四角形 55"/>
          <p:cNvSpPr/>
          <p:nvPr/>
        </p:nvSpPr>
        <p:spPr bwMode="auto">
          <a:xfrm>
            <a:off x="5502565" y="4509120"/>
            <a:ext cx="930565" cy="432048"/>
          </a:xfrm>
          <a:prstGeom prst="roundRect">
            <a:avLst/>
          </a:prstGeom>
          <a:solidFill>
            <a:srgbClr val="9DC7A3"/>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7" name="角丸四角形 56"/>
          <p:cNvSpPr/>
          <p:nvPr/>
        </p:nvSpPr>
        <p:spPr bwMode="auto">
          <a:xfrm>
            <a:off x="5502565" y="4077072"/>
            <a:ext cx="930565" cy="423664"/>
          </a:xfrm>
          <a:prstGeom prst="roundRect">
            <a:avLst/>
          </a:prstGeom>
          <a:solidFill>
            <a:srgbClr val="E0C17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8" name="角丸四角形 57"/>
          <p:cNvSpPr/>
          <p:nvPr/>
        </p:nvSpPr>
        <p:spPr bwMode="auto">
          <a:xfrm>
            <a:off x="5502565" y="3645024"/>
            <a:ext cx="930565" cy="440432"/>
          </a:xfrm>
          <a:prstGeom prst="roundRect">
            <a:avLst/>
          </a:prstGeom>
          <a:solidFill>
            <a:srgbClr val="EEF77D"/>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1" name="下矢印 60"/>
          <p:cNvSpPr/>
          <p:nvPr/>
        </p:nvSpPr>
        <p:spPr bwMode="auto">
          <a:xfrm rot="19879029">
            <a:off x="944829" y="4879643"/>
            <a:ext cx="332345" cy="231482"/>
          </a:xfrm>
          <a:prstGeom prst="downArrow">
            <a:avLst/>
          </a:prstGeom>
          <a:solidFill>
            <a:srgbClr val="00B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2" name="下矢印 61"/>
          <p:cNvSpPr/>
          <p:nvPr/>
        </p:nvSpPr>
        <p:spPr bwMode="auto">
          <a:xfrm rot="14827432">
            <a:off x="1098629" y="4613137"/>
            <a:ext cx="360040" cy="213676"/>
          </a:xfrm>
          <a:prstGeom prst="downArrow">
            <a:avLst/>
          </a:prstGeom>
          <a:solidFill>
            <a:srgbClr val="00B05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3" name="下矢印 62"/>
          <p:cNvSpPr/>
          <p:nvPr/>
        </p:nvSpPr>
        <p:spPr bwMode="auto">
          <a:xfrm rot="9183373">
            <a:off x="2940650" y="4650135"/>
            <a:ext cx="332345" cy="231482"/>
          </a:xfrm>
          <a:prstGeom prst="downArrow">
            <a:avLst/>
          </a:prstGeom>
          <a:solidFill>
            <a:srgbClr val="FF99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4" name="下矢印 63"/>
          <p:cNvSpPr/>
          <p:nvPr/>
        </p:nvSpPr>
        <p:spPr bwMode="auto">
          <a:xfrm rot="12877452">
            <a:off x="3468448" y="4432858"/>
            <a:ext cx="332345" cy="469869"/>
          </a:xfrm>
          <a:prstGeom prst="downArrow">
            <a:avLst/>
          </a:prstGeom>
          <a:solidFill>
            <a:srgbClr val="FF99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5" name="下矢印 64"/>
          <p:cNvSpPr/>
          <p:nvPr/>
        </p:nvSpPr>
        <p:spPr bwMode="auto">
          <a:xfrm rot="19405252">
            <a:off x="4071186" y="2217339"/>
            <a:ext cx="332345" cy="231482"/>
          </a:xfrm>
          <a:prstGeom prst="downArrow">
            <a:avLst/>
          </a:prstGeom>
          <a:solidFill>
            <a:srgbClr val="FCF6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6" name="下矢印 65"/>
          <p:cNvSpPr/>
          <p:nvPr/>
        </p:nvSpPr>
        <p:spPr bwMode="auto">
          <a:xfrm rot="1291337">
            <a:off x="3564537" y="2172782"/>
            <a:ext cx="332345" cy="399399"/>
          </a:xfrm>
          <a:prstGeom prst="downArrow">
            <a:avLst/>
          </a:prstGeom>
          <a:solidFill>
            <a:srgbClr val="FCF600"/>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67" name="テキスト ボックス 66"/>
          <p:cNvSpPr txBox="1"/>
          <p:nvPr/>
        </p:nvSpPr>
        <p:spPr>
          <a:xfrm>
            <a:off x="4970814" y="1052737"/>
            <a:ext cx="4173186" cy="1938992"/>
          </a:xfrm>
          <a:prstGeom prst="rect">
            <a:avLst/>
          </a:prstGeom>
          <a:noFill/>
        </p:spPr>
        <p:txBody>
          <a:bodyPr wrap="square" rtlCol="0">
            <a:spAutoFit/>
          </a:bodyPr>
          <a:lstStyle/>
          <a:p>
            <a:r>
              <a:rPr lang="en-US" altLang="ja-JP" sz="2400" dirty="0" smtClean="0">
                <a:latin typeface="Arial Unicode MS" pitchFamily="50" charset="-128"/>
                <a:ea typeface="Arial Unicode MS" pitchFamily="50" charset="-128"/>
                <a:cs typeface="Arial Unicode MS" pitchFamily="50" charset="-128"/>
              </a:rPr>
              <a:t>Colony is a project which federates cloud object storage services, like swift</a:t>
            </a:r>
          </a:p>
          <a:p>
            <a:r>
              <a:rPr lang="en-US" altLang="ja-JP" sz="2400" dirty="0" smtClean="0">
                <a:latin typeface="Arial Unicode MS" pitchFamily="50" charset="-128"/>
                <a:ea typeface="Arial Unicode MS" pitchFamily="50" charset="-128"/>
                <a:cs typeface="Arial Unicode MS" pitchFamily="50" charset="-128"/>
              </a:rPr>
              <a:t>to realize </a:t>
            </a:r>
            <a:r>
              <a:rPr lang="en-US" altLang="ja-JP" sz="2400" dirty="0" err="1" smtClean="0">
                <a:latin typeface="Arial Unicode MS" pitchFamily="50" charset="-128"/>
                <a:ea typeface="Arial Unicode MS" pitchFamily="50" charset="-128"/>
                <a:cs typeface="Arial Unicode MS" pitchFamily="50" charset="-128"/>
              </a:rPr>
              <a:t>intercloud</a:t>
            </a:r>
            <a:r>
              <a:rPr lang="en-US" altLang="ja-JP" sz="2400" dirty="0" smtClean="0">
                <a:latin typeface="Arial Unicode MS" pitchFamily="50" charset="-128"/>
                <a:ea typeface="Arial Unicode MS" pitchFamily="50" charset="-128"/>
                <a:cs typeface="Arial Unicode MS" pitchFamily="50" charset="-128"/>
              </a:rPr>
              <a:t> object</a:t>
            </a:r>
          </a:p>
          <a:p>
            <a:r>
              <a:rPr lang="en-US" altLang="ja-JP" sz="2400" dirty="0" smtClean="0">
                <a:latin typeface="Arial Unicode MS" pitchFamily="50" charset="-128"/>
                <a:ea typeface="Arial Unicode MS" pitchFamily="50" charset="-128"/>
                <a:cs typeface="Arial Unicode MS" pitchFamily="50" charset="-128"/>
              </a:rPr>
              <a:t>storage service.</a:t>
            </a:r>
            <a:endParaRPr kumimoji="1" lang="ja-JP" altLang="en-US" sz="2400" dirty="0">
              <a:latin typeface="Arial Unicode MS" pitchFamily="50" charset="-128"/>
              <a:ea typeface="Arial Unicode MS" pitchFamily="50" charset="-128"/>
              <a:cs typeface="Arial Unicode MS" pitchFamily="50" charset="-128"/>
            </a:endParaRPr>
          </a:p>
        </p:txBody>
      </p:sp>
      <p:cxnSp>
        <p:nvCxnSpPr>
          <p:cNvPr id="38" name="直線コネクタ 37"/>
          <p:cNvCxnSpPr>
            <a:stCxn id="23" idx="7"/>
            <a:endCxn id="24" idx="3"/>
          </p:cNvCxnSpPr>
          <p:nvPr/>
        </p:nvCxnSpPr>
        <p:spPr>
          <a:xfrm flipV="1">
            <a:off x="2213044" y="3024969"/>
            <a:ext cx="720041" cy="1384126"/>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240252" y="4221089"/>
            <a:ext cx="1002369" cy="340407"/>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6" idx="0"/>
          </p:cNvCxnSpPr>
          <p:nvPr/>
        </p:nvCxnSpPr>
        <p:spPr>
          <a:xfrm flipH="1" flipV="1">
            <a:off x="3442028" y="3068960"/>
            <a:ext cx="332345" cy="648072"/>
          </a:xfrm>
          <a:prstGeom prst="line">
            <a:avLst/>
          </a:prstGeom>
          <a:ln w="7302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教育クラウド </a:t>
            </a:r>
            <a:r>
              <a:rPr lang="en-US" altLang="ja-JP" sz="4800" dirty="0" err="1" smtClean="0">
                <a:latin typeface="Arial Unicode MS" pitchFamily="50" charset="-128"/>
                <a:ea typeface="Arial Unicode MS" pitchFamily="50" charset="-128"/>
                <a:cs typeface="Arial Unicode MS" pitchFamily="50" charset="-128"/>
              </a:rPr>
              <a:t>edubase</a:t>
            </a:r>
            <a:r>
              <a:rPr lang="en-US" altLang="ja-JP" sz="4800" dirty="0" smtClean="0">
                <a:latin typeface="Arial Unicode MS" pitchFamily="50" charset="-128"/>
                <a:ea typeface="Arial Unicode MS" pitchFamily="50" charset="-128"/>
                <a:cs typeface="Arial Unicode MS" pitchFamily="50" charset="-128"/>
              </a:rPr>
              <a:t> Cloud</a:t>
            </a: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solidFill>
                  <a:schemeClr val="bg1"/>
                </a:solidFill>
                <a:latin typeface="HGP創英角ｺﾞｼｯｸUB" pitchFamily="50" charset="-128"/>
                <a:ea typeface="HGP創英角ｺﾞｼｯｸUB" pitchFamily="50" charset="-128"/>
              </a:rPr>
              <a:t>アイデアを思い切り試せる</a:t>
            </a:r>
            <a:r>
              <a:rPr lang="en-US" altLang="ja-JP" sz="2800" dirty="0" smtClean="0">
                <a:solidFill>
                  <a:schemeClr val="bg1"/>
                </a:solidFill>
                <a:latin typeface="HGS創英角ｺﾞｼｯｸUB" pitchFamily="50" charset="-128"/>
                <a:ea typeface="HGS創英角ｺﾞｼｯｸUB" pitchFamily="50" charset="-128"/>
              </a:rPr>
              <a:t>IT</a:t>
            </a:r>
            <a:r>
              <a:rPr lang="ja-JP" altLang="en-US" sz="2800" dirty="0" smtClean="0">
                <a:solidFill>
                  <a:schemeClr val="bg1"/>
                </a:solidFill>
                <a:latin typeface="HGS創英角ｺﾞｼｯｸUB" pitchFamily="50" charset="-128"/>
                <a:ea typeface="HGS創英角ｺﾞｼｯｸUB" pitchFamily="50" charset="-128"/>
              </a:rPr>
              <a:t>実験室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a:t>
            </a:fld>
            <a:endParaRPr lang="ja-JP"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角丸四角形 66"/>
          <p:cNvSpPr/>
          <p:nvPr/>
        </p:nvSpPr>
        <p:spPr bwMode="auto">
          <a:xfrm>
            <a:off x="2245588" y="2348880"/>
            <a:ext cx="3124039" cy="288032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7" name="円/楕円 6"/>
          <p:cNvSpPr/>
          <p:nvPr/>
        </p:nvSpPr>
        <p:spPr bwMode="auto">
          <a:xfrm>
            <a:off x="5569034" y="3717032"/>
            <a:ext cx="2525819" cy="2016224"/>
          </a:xfrm>
          <a:prstGeom prst="ellipse">
            <a:avLst/>
          </a:prstGeom>
          <a:solidFill>
            <a:schemeClr val="accent3">
              <a:lumMod val="75000"/>
            </a:schemeClr>
          </a:solidFill>
          <a:ln w="9525" cap="flat" cmpd="sng" algn="ctr">
            <a:solidFill>
              <a:schemeClr val="bg2"/>
            </a:solidFill>
            <a:prstDash val="solid"/>
            <a:round/>
            <a:headEnd type="none" w="med" len="med"/>
            <a:tailEnd type="none" w="med" len="med"/>
          </a:ln>
          <a:effectLst>
            <a:glow rad="1397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Swift -A</a:t>
            </a:r>
            <a:endParaRPr kumimoji="1" lang="ja-JP" altLang="en-US" sz="28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endParaRPr>
          </a:p>
        </p:txBody>
      </p:sp>
      <p:sp>
        <p:nvSpPr>
          <p:cNvPr id="59" name="左カーブ矢印 58"/>
          <p:cNvSpPr/>
          <p:nvPr/>
        </p:nvSpPr>
        <p:spPr bwMode="auto">
          <a:xfrm>
            <a:off x="7230757" y="3212976"/>
            <a:ext cx="675249" cy="1216152"/>
          </a:xfrm>
          <a:prstGeom prst="curvedLeftArrow">
            <a:avLst/>
          </a:prstGeom>
          <a:solidFill>
            <a:srgbClr val="FFC000"/>
          </a:solidFill>
          <a:ln w="9525" cap="flat" cmpd="sng" algn="ctr">
            <a:solidFill>
              <a:schemeClr val="bg2"/>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2" name="タイトル 1"/>
          <p:cNvSpPr>
            <a:spLocks noGrp="1"/>
          </p:cNvSpPr>
          <p:nvPr>
            <p:ph type="title"/>
          </p:nvPr>
        </p:nvSpPr>
        <p:spPr>
          <a:xfrm>
            <a:off x="118582" y="188640"/>
            <a:ext cx="4386949" cy="582594"/>
          </a:xfrm>
        </p:spPr>
        <p:txBody>
          <a:bodyPr/>
          <a:lstStyle/>
          <a:p>
            <a:r>
              <a:rPr lang="en-US" altLang="ja-JP" sz="4800" dirty="0" smtClean="0">
                <a:latin typeface="Arial Unicode MS" pitchFamily="50" charset="-128"/>
                <a:ea typeface="Arial Unicode MS" pitchFamily="50" charset="-128"/>
                <a:cs typeface="Arial Unicode MS" pitchFamily="50" charset="-128"/>
              </a:rPr>
              <a:t>Colony-horizon</a:t>
            </a:r>
            <a:endParaRPr kumimoji="1" lang="ja-JP" altLang="en-US" sz="4800" dirty="0">
              <a:latin typeface="Arial Unicode MS" pitchFamily="50" charset="-128"/>
              <a:ea typeface="Arial Unicode MS" pitchFamily="50" charset="-128"/>
              <a:cs typeface="Arial Unicode MS" pitchFamily="50" charset="-128"/>
            </a:endParaRPr>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latin typeface="Arial Unicode MS" pitchFamily="50" charset="-128"/>
                <a:ea typeface="Arial Unicode MS" pitchFamily="50" charset="-128"/>
                <a:cs typeface="Arial Unicode MS" pitchFamily="50" charset="-128"/>
              </a:rPr>
              <a:pPr>
                <a:defRPr/>
              </a:pPr>
              <a:t>40</a:t>
            </a:fld>
            <a:endParaRPr lang="en-US" altLang="ja-JP">
              <a:latin typeface="Arial Unicode MS" pitchFamily="50" charset="-128"/>
              <a:ea typeface="Arial Unicode MS" pitchFamily="50" charset="-128"/>
              <a:cs typeface="Arial Unicode MS" pitchFamily="50" charset="-128"/>
            </a:endParaRPr>
          </a:p>
        </p:txBody>
      </p:sp>
      <p:pic>
        <p:nvPicPr>
          <p:cNvPr id="5" name="図 4"/>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2577933" y="2708921"/>
            <a:ext cx="2603366" cy="2280253"/>
          </a:xfrm>
          <a:prstGeom prst="rect">
            <a:avLst/>
          </a:prstGeom>
        </p:spPr>
        <p:style>
          <a:lnRef idx="0">
            <a:schemeClr val="accent6"/>
          </a:lnRef>
          <a:fillRef idx="3">
            <a:schemeClr val="accent6"/>
          </a:fillRef>
          <a:effectRef idx="3">
            <a:schemeClr val="accent6"/>
          </a:effectRef>
          <a:fontRef idx="minor">
            <a:schemeClr val="lt1"/>
          </a:fontRef>
        </p:style>
      </p:pic>
      <p:sp>
        <p:nvSpPr>
          <p:cNvPr id="8" name="円/楕円 7"/>
          <p:cNvSpPr/>
          <p:nvPr/>
        </p:nvSpPr>
        <p:spPr bwMode="auto">
          <a:xfrm>
            <a:off x="5701972" y="1196752"/>
            <a:ext cx="2459350" cy="23042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a:glow rad="2286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2800" dirty="0" smtClean="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Swift -I</a:t>
            </a:r>
            <a:endParaRPr kumimoji="1" lang="ja-JP" altLang="en-US" sz="2800" b="0" i="0" u="none" strike="noStrike" cap="none" normalizeH="0" baseline="0" dirty="0" smtClean="0">
              <a:ln>
                <a:noFill/>
              </a:ln>
              <a:solidFill>
                <a:schemeClr val="tx1"/>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endParaRPr>
          </a:p>
        </p:txBody>
      </p:sp>
      <p:cxnSp>
        <p:nvCxnSpPr>
          <p:cNvPr id="11" name="直線矢印コネクタ 10"/>
          <p:cNvCxnSpPr>
            <a:stCxn id="50" idx="3"/>
            <a:endCxn id="7" idx="2"/>
          </p:cNvCxnSpPr>
          <p:nvPr/>
        </p:nvCxnSpPr>
        <p:spPr bwMode="auto">
          <a:xfrm>
            <a:off x="4239656" y="3825044"/>
            <a:ext cx="1329378" cy="900100"/>
          </a:xfrm>
          <a:prstGeom prst="straightConnector1">
            <a:avLst/>
          </a:prstGeom>
          <a:solidFill>
            <a:schemeClr val="bg1"/>
          </a:solidFill>
          <a:ln w="38100" cap="flat" cmpd="sng" algn="ctr">
            <a:solidFill>
              <a:srgbClr val="FFC000"/>
            </a:solidFill>
            <a:prstDash val="solid"/>
            <a:round/>
            <a:headEnd type="oval" w="med" len="med"/>
            <a:tailEnd type="arrow"/>
          </a:ln>
          <a:effectLst/>
        </p:spPr>
      </p:cxnSp>
      <p:cxnSp>
        <p:nvCxnSpPr>
          <p:cNvPr id="12" name="直線矢印コネクタ 11"/>
          <p:cNvCxnSpPr>
            <a:stCxn id="49" idx="3"/>
            <a:endCxn id="8" idx="2"/>
          </p:cNvCxnSpPr>
          <p:nvPr/>
        </p:nvCxnSpPr>
        <p:spPr bwMode="auto">
          <a:xfrm flipV="1">
            <a:off x="4239656" y="2348880"/>
            <a:ext cx="1462316" cy="1188132"/>
          </a:xfrm>
          <a:prstGeom prst="straightConnector1">
            <a:avLst/>
          </a:prstGeom>
          <a:solidFill>
            <a:schemeClr val="bg1"/>
          </a:solidFill>
          <a:ln w="38100" cap="rnd" cmpd="sng" algn="ctr">
            <a:solidFill>
              <a:schemeClr val="bg2">
                <a:lumMod val="50000"/>
                <a:lumOff val="50000"/>
              </a:schemeClr>
            </a:solidFill>
            <a:prstDash val="solid"/>
            <a:round/>
            <a:headEnd type="oval" w="med" len="med"/>
            <a:tailEnd type="arrow"/>
          </a:ln>
          <a:effectLst>
            <a:innerShdw blurRad="63500" dist="50800" dir="2700000">
              <a:prstClr val="black">
                <a:alpha val="50000"/>
              </a:prstClr>
            </a:innerShdw>
          </a:effectLst>
        </p:spPr>
      </p:cxnSp>
      <p:pic>
        <p:nvPicPr>
          <p:cNvPr id="16" name="Picture 13" descr="\\vmware-host\Shared Folders\Documents\nojima_work\素材\ベクターファイル等\人物・キャラクター\ppt用素材\学生8.png"/>
          <p:cNvPicPr>
            <a:picLocks noChangeAspect="1" noChangeArrowheads="1"/>
          </p:cNvPicPr>
          <p:nvPr/>
        </p:nvPicPr>
        <p:blipFill>
          <a:blip r:embed="rId3" cstate="print"/>
          <a:srcRect/>
          <a:stretch>
            <a:fillRect/>
          </a:stretch>
        </p:blipFill>
        <p:spPr bwMode="auto">
          <a:xfrm>
            <a:off x="797627" y="5013176"/>
            <a:ext cx="1236785" cy="1109662"/>
          </a:xfrm>
          <a:prstGeom prst="rect">
            <a:avLst/>
          </a:prstGeom>
          <a:noFill/>
          <a:ln w="9525">
            <a:noFill/>
            <a:miter lim="800000"/>
            <a:headEnd/>
            <a:tailEnd/>
          </a:ln>
        </p:spPr>
      </p:pic>
      <p:cxnSp>
        <p:nvCxnSpPr>
          <p:cNvPr id="17" name="直線矢印コネクタ 16"/>
          <p:cNvCxnSpPr>
            <a:endCxn id="49" idx="1"/>
          </p:cNvCxnSpPr>
          <p:nvPr/>
        </p:nvCxnSpPr>
        <p:spPr bwMode="auto">
          <a:xfrm flipV="1">
            <a:off x="1303253" y="3537012"/>
            <a:ext cx="2205244" cy="188698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pic>
        <p:nvPicPr>
          <p:cNvPr id="26626" name="Picture 2"/>
          <p:cNvPicPr>
            <a:picLocks noChangeAspect="1" noChangeArrowheads="1"/>
          </p:cNvPicPr>
          <p:nvPr/>
        </p:nvPicPr>
        <p:blipFill>
          <a:blip r:embed="rId4" cstate="print"/>
          <a:srcRect/>
          <a:stretch>
            <a:fillRect/>
          </a:stretch>
        </p:blipFill>
        <p:spPr bwMode="auto">
          <a:xfrm>
            <a:off x="5967848" y="2132857"/>
            <a:ext cx="2066192" cy="561975"/>
          </a:xfrm>
          <a:prstGeom prst="rect">
            <a:avLst/>
          </a:prstGeom>
          <a:noFill/>
          <a:ln w="9525" cap="flat" cmpd="sng">
            <a:noFill/>
            <a:prstDash val="solid"/>
            <a:miter lim="800000"/>
            <a:headEnd/>
            <a:tailEnd/>
          </a:ln>
        </p:spPr>
      </p:pic>
      <p:sp>
        <p:nvSpPr>
          <p:cNvPr id="49" name="角丸四角形 48"/>
          <p:cNvSpPr/>
          <p:nvPr/>
        </p:nvSpPr>
        <p:spPr bwMode="auto">
          <a:xfrm>
            <a:off x="3508497" y="3429000"/>
            <a:ext cx="731158" cy="216024"/>
          </a:xfrm>
          <a:prstGeom prst="roundRect">
            <a:avLst/>
          </a:prstGeom>
          <a:noFill/>
          <a:ln w="38100" cap="flat" cmpd="sng" algn="ctr">
            <a:solidFill>
              <a:schemeClr val="bg2">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sp>
        <p:nvSpPr>
          <p:cNvPr id="50" name="角丸四角形 49"/>
          <p:cNvSpPr/>
          <p:nvPr/>
        </p:nvSpPr>
        <p:spPr bwMode="auto">
          <a:xfrm>
            <a:off x="3508497" y="3717032"/>
            <a:ext cx="731158" cy="216024"/>
          </a:xfrm>
          <a:prstGeom prst="round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pic>
        <p:nvPicPr>
          <p:cNvPr id="26628" name="Picture 4"/>
          <p:cNvPicPr>
            <a:picLocks noChangeAspect="1" noChangeArrowheads="1"/>
          </p:cNvPicPr>
          <p:nvPr/>
        </p:nvPicPr>
        <p:blipFill>
          <a:blip r:embed="rId5" cstate="print"/>
          <a:srcRect/>
          <a:stretch>
            <a:fillRect/>
          </a:stretch>
        </p:blipFill>
        <p:spPr bwMode="auto">
          <a:xfrm>
            <a:off x="5754085" y="4509120"/>
            <a:ext cx="2199517" cy="504056"/>
          </a:xfrm>
          <a:prstGeom prst="rect">
            <a:avLst/>
          </a:prstGeom>
          <a:noFill/>
          <a:ln w="9525" cap="flat" cmpd="sng">
            <a:noFill/>
            <a:prstDash val="solid"/>
            <a:miter lim="800000"/>
            <a:headEnd/>
            <a:tailEnd/>
          </a:ln>
        </p:spPr>
      </p:pic>
      <p:sp>
        <p:nvSpPr>
          <p:cNvPr id="60" name="左カーブ矢印 59"/>
          <p:cNvSpPr/>
          <p:nvPr/>
        </p:nvSpPr>
        <p:spPr bwMode="auto">
          <a:xfrm rot="11047538">
            <a:off x="5940884" y="2661651"/>
            <a:ext cx="675249" cy="1216152"/>
          </a:xfrm>
          <a:prstGeom prst="curvedLeftArrow">
            <a:avLst/>
          </a:prstGeom>
          <a:solidFill>
            <a:schemeClr val="bg2">
              <a:lumMod val="25000"/>
              <a:lumOff val="75000"/>
            </a:schemeClr>
          </a:solidFill>
          <a:ln w="9525" cap="flat" cmpd="sng" algn="ctr">
            <a:solidFill>
              <a:schemeClr val="bg2"/>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Arial Unicode MS" pitchFamily="50" charset="-128"/>
              <a:ea typeface="Arial Unicode MS" pitchFamily="50" charset="-128"/>
              <a:cs typeface="Arial Unicode MS" pitchFamily="50" charset="-128"/>
            </a:endParaRPr>
          </a:p>
        </p:txBody>
      </p:sp>
      <p:cxnSp>
        <p:nvCxnSpPr>
          <p:cNvPr id="63" name="直線矢印コネクタ 62"/>
          <p:cNvCxnSpPr>
            <a:endCxn id="50" idx="1"/>
          </p:cNvCxnSpPr>
          <p:nvPr/>
        </p:nvCxnSpPr>
        <p:spPr bwMode="auto">
          <a:xfrm flipV="1">
            <a:off x="1436191" y="3825044"/>
            <a:ext cx="2072306" cy="1526940"/>
          </a:xfrm>
          <a:prstGeom prst="straightConnector1">
            <a:avLst/>
          </a:prstGeom>
          <a:ln>
            <a:solidFill>
              <a:srgbClr val="FFC000"/>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68" name="テキスト ボックス 67"/>
          <p:cNvSpPr txBox="1"/>
          <p:nvPr/>
        </p:nvSpPr>
        <p:spPr>
          <a:xfrm>
            <a:off x="0" y="1340768"/>
            <a:ext cx="5502565" cy="1323439"/>
          </a:xfrm>
          <a:prstGeom prst="rect">
            <a:avLst/>
          </a:prstGeom>
          <a:noFill/>
        </p:spPr>
        <p:txBody>
          <a:bodyPr wrap="square" rtlCol="0">
            <a:spAutoFit/>
          </a:bodyPr>
          <a:lstStyle/>
          <a:p>
            <a:r>
              <a:rPr lang="en-US" altLang="ja-JP" sz="4000" dirty="0">
                <a:latin typeface="Arial Unicode MS" pitchFamily="50" charset="-128"/>
                <a:ea typeface="Arial Unicode MS" pitchFamily="50" charset="-128"/>
                <a:cs typeface="Arial Unicode MS" pitchFamily="50" charset="-128"/>
              </a:rPr>
              <a:t> </a:t>
            </a:r>
            <a:r>
              <a:rPr lang="en-US" altLang="ja-JP" sz="4000" dirty="0" smtClean="0">
                <a:latin typeface="Arial Unicode MS" pitchFamily="50" charset="-128"/>
                <a:ea typeface="Arial Unicode MS" pitchFamily="50" charset="-128"/>
                <a:cs typeface="Arial Unicode MS" pitchFamily="50" charset="-128"/>
              </a:rPr>
              <a:t> Users can choose swift</a:t>
            </a:r>
            <a:endParaRPr kumimoji="1" lang="ja-JP" altLang="en-US" sz="4000"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bwMode="auto">
          <a:xfrm>
            <a:off x="1447962" y="4119538"/>
            <a:ext cx="2193474" cy="2087563"/>
          </a:xfrm>
          <a:prstGeom prst="round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defRPr/>
            </a:pPr>
            <a:r>
              <a:rPr lang="en-US" altLang="ja-JP" sz="2400" dirty="0">
                <a:solidFill>
                  <a:schemeClr val="bg1"/>
                </a:solidFill>
                <a:effectLst>
                  <a:outerShdw blurRad="38100" dist="38100" dir="2700000" algn="tl">
                    <a:srgbClr val="000000">
                      <a:alpha val="43137"/>
                    </a:srgbClr>
                  </a:outerShdw>
                </a:effectLst>
                <a:latin typeface="Tahoma" pitchFamily="34" charset="0"/>
                <a:cs typeface="Tahoma" pitchFamily="34" charset="0"/>
              </a:rPr>
              <a:t>Shibboleth SP</a:t>
            </a:r>
            <a:endParaRPr lang="ja-JP" altLang="en-US" sz="2400" dirty="0">
              <a:solidFill>
                <a:schemeClr val="bg1"/>
              </a:solidFill>
              <a:effectLst>
                <a:outerShdw blurRad="38100" dist="38100" dir="2700000" algn="tl">
                  <a:srgbClr val="000000">
                    <a:alpha val="43137"/>
                  </a:srgbClr>
                </a:outerShdw>
              </a:effectLst>
              <a:latin typeface="Tahoma" pitchFamily="34" charset="0"/>
              <a:cs typeface="Tahoma" pitchFamily="34" charset="0"/>
            </a:endParaRPr>
          </a:p>
        </p:txBody>
      </p:sp>
      <p:sp>
        <p:nvSpPr>
          <p:cNvPr id="3076" name="スライド番号プレースホルダ 4"/>
          <p:cNvSpPr>
            <a:spLocks noGrp="1"/>
          </p:cNvSpPr>
          <p:nvPr>
            <p:ph type="sldNum" sz="quarter" idx="10"/>
          </p:nvPr>
        </p:nvSpPr>
        <p:spPr>
          <a:noFill/>
        </p:spPr>
        <p:txBody>
          <a:bodyPr/>
          <a:lstStyle/>
          <a:p>
            <a:fld id="{1D7BC3C6-8F74-4EA8-BBE2-C19D761BFCDA}" type="slidenum">
              <a:rPr lang="en-US" altLang="ja-JP" smtClean="0"/>
              <a:pPr/>
              <a:t>41</a:t>
            </a:fld>
            <a:endParaRPr lang="en-US" altLang="ja-JP" dirty="0" smtClean="0"/>
          </a:p>
        </p:txBody>
      </p:sp>
      <p:sp>
        <p:nvSpPr>
          <p:cNvPr id="6" name="角丸四角形 5"/>
          <p:cNvSpPr/>
          <p:nvPr/>
        </p:nvSpPr>
        <p:spPr bwMode="auto">
          <a:xfrm>
            <a:off x="1647368" y="4623595"/>
            <a:ext cx="1794247" cy="1439863"/>
          </a:xfrm>
          <a:prstGeom prst="roundRect">
            <a:avLst/>
          </a:prstGeom>
          <a:solidFill>
            <a:schemeClr val="accent1">
              <a:lumMod val="60000"/>
              <a:lumOff val="4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defRPr/>
            </a:pPr>
            <a:r>
              <a:rPr lang="en-US" altLang="ja-JP" sz="1100" dirty="0" smtClean="0">
                <a:effectLst>
                  <a:outerShdw blurRad="38100" dist="38100" dir="2700000" algn="tl">
                    <a:srgbClr val="000000">
                      <a:alpha val="43137"/>
                    </a:srgbClr>
                  </a:outerShdw>
                </a:effectLst>
                <a:latin typeface="Tahoma" pitchFamily="34" charset="0"/>
                <a:cs typeface="Tahoma" pitchFamily="34" charset="0"/>
              </a:rPr>
              <a:t>Colony-Horizon</a:t>
            </a:r>
            <a:endParaRPr lang="ja-JP" altLang="en-US" sz="1100" dirty="0">
              <a:solidFill>
                <a:schemeClr val="tx1"/>
              </a:solidFill>
              <a:effectLst>
                <a:outerShdw blurRad="38100" dist="38100" dir="2700000" algn="tl">
                  <a:srgbClr val="000000">
                    <a:alpha val="43137"/>
                  </a:srgbClr>
                </a:outerShdw>
              </a:effectLst>
              <a:latin typeface="Tahoma" pitchFamily="34" charset="0"/>
              <a:cs typeface="Tahoma" pitchFamily="34" charset="0"/>
            </a:endParaRPr>
          </a:p>
        </p:txBody>
      </p:sp>
      <p:sp>
        <p:nvSpPr>
          <p:cNvPr id="3078" name="角丸四角形 7"/>
          <p:cNvSpPr>
            <a:spLocks noChangeArrowheads="1"/>
          </p:cNvSpPr>
          <p:nvPr/>
        </p:nvSpPr>
        <p:spPr bwMode="auto">
          <a:xfrm>
            <a:off x="1514429" y="980728"/>
            <a:ext cx="1994068" cy="2520280"/>
          </a:xfrm>
          <a:prstGeom prst="roundRect">
            <a:avLst>
              <a:gd name="adj" fmla="val 16667"/>
            </a:avLst>
          </a:prstGeom>
          <a:solidFill>
            <a:schemeClr val="bg1">
              <a:lumMod val="85000"/>
            </a:schemeClr>
          </a:solidFill>
          <a:ln w="9525" algn="ctr">
            <a:solidFill>
              <a:schemeClr val="bg2"/>
            </a:solidFill>
            <a:round/>
            <a:headEnd/>
            <a:tailEnd/>
          </a:ln>
        </p:spPr>
        <p:txBody>
          <a:bodyPr/>
          <a:lstStyle/>
          <a:p>
            <a:pPr algn="ctr"/>
            <a:r>
              <a:rPr lang="en-US" altLang="ja-JP" sz="2000" dirty="0">
                <a:latin typeface="Tahoma" pitchFamily="34" charset="0"/>
                <a:cs typeface="Tahoma" pitchFamily="34" charset="0"/>
              </a:rPr>
              <a:t>Shibboleth </a:t>
            </a:r>
            <a:r>
              <a:rPr lang="en-US" altLang="ja-JP" sz="2000" dirty="0" err="1">
                <a:latin typeface="Tahoma" pitchFamily="34" charset="0"/>
                <a:cs typeface="Tahoma" pitchFamily="34" charset="0"/>
              </a:rPr>
              <a:t>IdP</a:t>
            </a:r>
            <a:endParaRPr lang="ja-JP" altLang="en-US" sz="2000" dirty="0">
              <a:latin typeface="Tahoma" pitchFamily="34" charset="0"/>
              <a:cs typeface="Tahoma" pitchFamily="34" charset="0"/>
            </a:endParaRPr>
          </a:p>
        </p:txBody>
      </p:sp>
      <p:pic>
        <p:nvPicPr>
          <p:cNvPr id="3079" name="Picture 13" descr="\\vmware-host\Shared Folders\Documents\nojima_work\素材\ベクターファイル等\人物・キャラクター\ppt用素材\学生8.png"/>
          <p:cNvPicPr>
            <a:picLocks noChangeAspect="1" noChangeArrowheads="1"/>
          </p:cNvPicPr>
          <p:nvPr/>
        </p:nvPicPr>
        <p:blipFill>
          <a:blip r:embed="rId2" cstate="print"/>
          <a:srcRect/>
          <a:stretch>
            <a:fillRect/>
          </a:stretch>
        </p:blipFill>
        <p:spPr bwMode="auto">
          <a:xfrm>
            <a:off x="185051" y="5271666"/>
            <a:ext cx="1236785" cy="1109662"/>
          </a:xfrm>
          <a:prstGeom prst="rect">
            <a:avLst/>
          </a:prstGeom>
          <a:noFill/>
          <a:ln w="9525">
            <a:noFill/>
            <a:miter lim="800000"/>
            <a:headEnd/>
            <a:tailEnd/>
          </a:ln>
        </p:spPr>
      </p:pic>
      <p:cxnSp>
        <p:nvCxnSpPr>
          <p:cNvPr id="15" name="直線矢印コネクタ 14"/>
          <p:cNvCxnSpPr/>
          <p:nvPr/>
        </p:nvCxnSpPr>
        <p:spPr bwMode="auto">
          <a:xfrm flipH="1">
            <a:off x="3574966" y="5589240"/>
            <a:ext cx="2193474" cy="0"/>
          </a:xfrm>
          <a:prstGeom prst="straightConnector1">
            <a:avLst/>
          </a:prstGeom>
          <a:ln>
            <a:solidFill>
              <a:schemeClr val="tx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19" name="角丸四角形 18"/>
          <p:cNvSpPr/>
          <p:nvPr/>
        </p:nvSpPr>
        <p:spPr bwMode="auto">
          <a:xfrm>
            <a:off x="5834910" y="4653136"/>
            <a:ext cx="2525819" cy="1296144"/>
          </a:xfrm>
          <a:prstGeom prst="roundRect">
            <a:avLst/>
          </a:prstGeom>
          <a:solidFill>
            <a:schemeClr val="accent1">
              <a:lumMod val="75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lgn="ctr">
              <a:defRPr/>
            </a:pPr>
            <a:r>
              <a:rPr lang="en-US" altLang="ja-JP" sz="3600" dirty="0" smtClean="0">
                <a:solidFill>
                  <a:schemeClr val="bg1"/>
                </a:solidFill>
              </a:rPr>
              <a:t>Colony-Keystone</a:t>
            </a:r>
            <a:endParaRPr lang="ja-JP" altLang="en-US" sz="3600" dirty="0">
              <a:solidFill>
                <a:schemeClr val="bg1"/>
              </a:solidFill>
            </a:endParaRPr>
          </a:p>
        </p:txBody>
      </p:sp>
      <p:cxnSp>
        <p:nvCxnSpPr>
          <p:cNvPr id="25" name="直線矢印コネクタ 24"/>
          <p:cNvCxnSpPr/>
          <p:nvPr/>
        </p:nvCxnSpPr>
        <p:spPr bwMode="auto">
          <a:xfrm flipV="1">
            <a:off x="2179119" y="3501008"/>
            <a:ext cx="0" cy="576064"/>
          </a:xfrm>
          <a:prstGeom prst="straightConnector1">
            <a:avLst/>
          </a:prstGeom>
          <a:ln>
            <a:solidFill>
              <a:schemeClr val="tx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32" name="直線矢印コネクタ 31"/>
          <p:cNvCxnSpPr>
            <a:stCxn id="18" idx="3"/>
          </p:cNvCxnSpPr>
          <p:nvPr/>
        </p:nvCxnSpPr>
        <p:spPr bwMode="auto">
          <a:xfrm flipV="1">
            <a:off x="3641435" y="5157192"/>
            <a:ext cx="2193474" cy="6128"/>
          </a:xfrm>
          <a:prstGeom prst="straightConnector1">
            <a:avLst/>
          </a:prstGeom>
          <a:ln>
            <a:solidFill>
              <a:schemeClr val="tx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pic>
        <p:nvPicPr>
          <p:cNvPr id="16385" name="Picture 1"/>
          <p:cNvPicPr>
            <a:picLocks noChangeAspect="1" noChangeArrowheads="1"/>
          </p:cNvPicPr>
          <p:nvPr/>
        </p:nvPicPr>
        <p:blipFill>
          <a:blip r:embed="rId3" cstate="print"/>
          <a:srcRect/>
          <a:stretch>
            <a:fillRect/>
          </a:stretch>
        </p:blipFill>
        <p:spPr bwMode="auto">
          <a:xfrm>
            <a:off x="1713836" y="2636913"/>
            <a:ext cx="1514430" cy="595369"/>
          </a:xfrm>
          <a:prstGeom prst="rect">
            <a:avLst/>
          </a:prstGeom>
          <a:noFill/>
          <a:ln w="9525" cap="flat" cmpd="sng">
            <a:noFill/>
            <a:prstDash val="solid"/>
            <a:miter lim="800000"/>
            <a:headEnd/>
            <a:tailEnd/>
          </a:ln>
        </p:spPr>
      </p:pic>
      <p:pic>
        <p:nvPicPr>
          <p:cNvPr id="16386" name="Picture 2"/>
          <p:cNvPicPr>
            <a:picLocks noChangeAspect="1" noChangeArrowheads="1"/>
          </p:cNvPicPr>
          <p:nvPr/>
        </p:nvPicPr>
        <p:blipFill>
          <a:blip r:embed="rId4" cstate="print"/>
          <a:srcRect/>
          <a:stretch>
            <a:fillRect/>
          </a:stretch>
        </p:blipFill>
        <p:spPr bwMode="auto">
          <a:xfrm>
            <a:off x="1713836" y="1700808"/>
            <a:ext cx="1595254" cy="729065"/>
          </a:xfrm>
          <a:prstGeom prst="rect">
            <a:avLst/>
          </a:prstGeom>
          <a:noFill/>
          <a:ln w="9525" cap="flat" cmpd="sng">
            <a:noFill/>
            <a:prstDash val="solid"/>
            <a:miter lim="800000"/>
            <a:headEnd/>
            <a:tailEnd/>
          </a:ln>
        </p:spPr>
      </p:pic>
      <p:pic>
        <p:nvPicPr>
          <p:cNvPr id="16387" name="Picture 3"/>
          <p:cNvPicPr>
            <a:picLocks noChangeAspect="1" noChangeArrowheads="1"/>
          </p:cNvPicPr>
          <p:nvPr/>
        </p:nvPicPr>
        <p:blipFill>
          <a:blip r:embed="rId5" cstate="print"/>
          <a:srcRect/>
          <a:stretch>
            <a:fillRect/>
          </a:stretch>
        </p:blipFill>
        <p:spPr bwMode="auto">
          <a:xfrm>
            <a:off x="2112650" y="4911627"/>
            <a:ext cx="930565" cy="1077067"/>
          </a:xfrm>
          <a:prstGeom prst="rect">
            <a:avLst/>
          </a:prstGeom>
          <a:noFill/>
          <a:ln w="9525" cap="flat" cmpd="sng">
            <a:noFill/>
            <a:prstDash val="solid"/>
            <a:miter lim="800000"/>
            <a:headEnd/>
            <a:tailEnd/>
          </a:ln>
        </p:spPr>
      </p:pic>
      <p:cxnSp>
        <p:nvCxnSpPr>
          <p:cNvPr id="83" name="直線矢印コネクタ 82"/>
          <p:cNvCxnSpPr/>
          <p:nvPr/>
        </p:nvCxnSpPr>
        <p:spPr bwMode="auto">
          <a:xfrm>
            <a:off x="2777339" y="3501008"/>
            <a:ext cx="0" cy="648072"/>
          </a:xfrm>
          <a:prstGeom prst="straightConnector1">
            <a:avLst/>
          </a:prstGeom>
          <a:ln>
            <a:solidFill>
              <a:schemeClr val="tx2">
                <a:lumMod val="60000"/>
                <a:lumOff val="40000"/>
              </a:schemeClr>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45" name="タイトル 1"/>
          <p:cNvSpPr txBox="1">
            <a:spLocks/>
          </p:cNvSpPr>
          <p:nvPr/>
        </p:nvSpPr>
        <p:spPr bwMode="auto">
          <a:xfrm>
            <a:off x="384458" y="110102"/>
            <a:ext cx="517830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4800" b="0" i="0" u="none" strike="noStrike" kern="1200" cap="none" spc="0" normalizeH="0" baseline="0" noProof="0" smtClean="0">
                <a:ln>
                  <a:noFill/>
                </a:ln>
                <a:solidFill>
                  <a:schemeClr val="tx1"/>
                </a:solidFill>
                <a:effectLst/>
                <a:uLnTx/>
                <a:uFillTx/>
                <a:latin typeface="Arial Unicode MS" pitchFamily="50" charset="-128"/>
                <a:ea typeface="Arial Unicode MS" pitchFamily="50" charset="-128"/>
                <a:cs typeface="Arial Unicode MS" pitchFamily="50" charset="-128"/>
              </a:rPr>
              <a:t>Colony – keystone</a:t>
            </a:r>
            <a:endParaRPr kumimoji="1" lang="ja-JP" altLang="en-US" sz="4800"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98" name="テキスト ボックス 97"/>
          <p:cNvSpPr txBox="1"/>
          <p:nvPr/>
        </p:nvSpPr>
        <p:spPr>
          <a:xfrm>
            <a:off x="384458" y="3645024"/>
            <a:ext cx="1518364"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1. ID/</a:t>
            </a:r>
            <a:r>
              <a:rPr kumimoji="1" lang="en-US" altLang="ja-JP" dirty="0" err="1" smtClean="0">
                <a:latin typeface="Arial Unicode MS" pitchFamily="50" charset="-128"/>
                <a:ea typeface="Arial Unicode MS" pitchFamily="50" charset="-128"/>
                <a:cs typeface="Arial Unicode MS" pitchFamily="50" charset="-128"/>
              </a:rPr>
              <a:t>passwd</a:t>
            </a:r>
            <a:endParaRPr kumimoji="1" lang="ja-JP" altLang="en-US" dirty="0">
              <a:latin typeface="Arial Unicode MS" pitchFamily="50" charset="-128"/>
              <a:ea typeface="Arial Unicode MS" pitchFamily="50" charset="-128"/>
              <a:cs typeface="Arial Unicode MS" pitchFamily="50" charset="-128"/>
            </a:endParaRPr>
          </a:p>
        </p:txBody>
      </p:sp>
      <p:sp>
        <p:nvSpPr>
          <p:cNvPr id="99" name="テキスト ボックス 98"/>
          <p:cNvSpPr txBox="1"/>
          <p:nvPr/>
        </p:nvSpPr>
        <p:spPr>
          <a:xfrm>
            <a:off x="2910277" y="3573016"/>
            <a:ext cx="3223959"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2. Attribute: </a:t>
            </a:r>
            <a:r>
              <a:rPr kumimoji="1" lang="en-US" altLang="ja-JP" dirty="0" err="1" smtClean="0">
                <a:latin typeface="Arial Unicode MS" pitchFamily="50" charset="-128"/>
                <a:ea typeface="Arial Unicode MS" pitchFamily="50" charset="-128"/>
                <a:cs typeface="Arial Unicode MS" pitchFamily="50" charset="-128"/>
              </a:rPr>
              <a:t>ePPN</a:t>
            </a:r>
            <a:r>
              <a:rPr kumimoji="1" lang="en-US" altLang="ja-JP" dirty="0" smtClean="0">
                <a:latin typeface="Arial Unicode MS" pitchFamily="50" charset="-128"/>
                <a:ea typeface="Arial Unicode MS" pitchFamily="50" charset="-128"/>
                <a:cs typeface="Arial Unicode MS" pitchFamily="50" charset="-128"/>
              </a:rPr>
              <a:t>, </a:t>
            </a:r>
            <a:r>
              <a:rPr kumimoji="1" lang="en-US" altLang="ja-JP" dirty="0" err="1" smtClean="0">
                <a:latin typeface="Arial Unicode MS" pitchFamily="50" charset="-128"/>
                <a:ea typeface="Arial Unicode MS" pitchFamily="50" charset="-128"/>
                <a:cs typeface="Arial Unicode MS" pitchFamily="50" charset="-128"/>
              </a:rPr>
              <a:t>mail_addr</a:t>
            </a:r>
            <a:r>
              <a:rPr kumimoji="1" lang="en-US" altLang="ja-JP" dirty="0" smtClean="0">
                <a:latin typeface="Arial Unicode MS" pitchFamily="50" charset="-128"/>
                <a:ea typeface="Arial Unicode MS" pitchFamily="50" charset="-128"/>
                <a:cs typeface="Arial Unicode MS" pitchFamily="50" charset="-128"/>
              </a:rPr>
              <a:t> </a:t>
            </a:r>
            <a:endParaRPr kumimoji="1" lang="ja-JP" altLang="en-US" dirty="0">
              <a:latin typeface="Arial Unicode MS" pitchFamily="50" charset="-128"/>
              <a:ea typeface="Arial Unicode MS" pitchFamily="50" charset="-128"/>
              <a:cs typeface="Arial Unicode MS" pitchFamily="50" charset="-128"/>
            </a:endParaRPr>
          </a:p>
        </p:txBody>
      </p:sp>
      <p:sp>
        <p:nvSpPr>
          <p:cNvPr id="101" name="テキスト ボックス 100"/>
          <p:cNvSpPr txBox="1"/>
          <p:nvPr/>
        </p:nvSpPr>
        <p:spPr>
          <a:xfrm>
            <a:off x="3840842" y="4725144"/>
            <a:ext cx="2095445"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3. Attribute: </a:t>
            </a:r>
            <a:r>
              <a:rPr kumimoji="1" lang="en-US" altLang="ja-JP" dirty="0" err="1" smtClean="0">
                <a:latin typeface="Arial Unicode MS" pitchFamily="50" charset="-128"/>
                <a:ea typeface="Arial Unicode MS" pitchFamily="50" charset="-128"/>
                <a:cs typeface="Arial Unicode MS" pitchFamily="50" charset="-128"/>
              </a:rPr>
              <a:t>ePPN</a:t>
            </a:r>
            <a:r>
              <a:rPr kumimoji="1" lang="en-US" altLang="ja-JP" dirty="0" smtClean="0">
                <a:latin typeface="Arial Unicode MS" pitchFamily="50" charset="-128"/>
                <a:ea typeface="Arial Unicode MS" pitchFamily="50" charset="-128"/>
                <a:cs typeface="Arial Unicode MS" pitchFamily="50" charset="-128"/>
              </a:rPr>
              <a:t> </a:t>
            </a:r>
            <a:endParaRPr kumimoji="1" lang="ja-JP" altLang="en-US" dirty="0">
              <a:latin typeface="Arial Unicode MS" pitchFamily="50" charset="-128"/>
              <a:ea typeface="Arial Unicode MS" pitchFamily="50" charset="-128"/>
              <a:cs typeface="Arial Unicode MS" pitchFamily="50" charset="-128"/>
            </a:endParaRPr>
          </a:p>
        </p:txBody>
      </p:sp>
      <p:sp>
        <p:nvSpPr>
          <p:cNvPr id="102" name="テキスト ボックス 101"/>
          <p:cNvSpPr txBox="1"/>
          <p:nvPr/>
        </p:nvSpPr>
        <p:spPr>
          <a:xfrm>
            <a:off x="3840842" y="5661248"/>
            <a:ext cx="1569660"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4. </a:t>
            </a:r>
            <a:r>
              <a:rPr kumimoji="1" lang="en-US" altLang="ja-JP" dirty="0" err="1" smtClean="0">
                <a:latin typeface="Arial Unicode MS" pitchFamily="50" charset="-128"/>
                <a:ea typeface="Arial Unicode MS" pitchFamily="50" charset="-128"/>
                <a:cs typeface="Arial Unicode MS" pitchFamily="50" charset="-128"/>
              </a:rPr>
              <a:t>auth_token</a:t>
            </a:r>
            <a:endParaRPr kumimoji="1" lang="ja-JP" altLang="en-US" dirty="0">
              <a:latin typeface="Arial Unicode MS" pitchFamily="50" charset="-128"/>
              <a:ea typeface="Arial Unicode MS" pitchFamily="50" charset="-128"/>
              <a:cs typeface="Arial Unicode MS" pitchFamily="50" charset="-128"/>
            </a:endParaRPr>
          </a:p>
        </p:txBody>
      </p:sp>
      <p:sp>
        <p:nvSpPr>
          <p:cNvPr id="22" name="テキスト ボックス 21"/>
          <p:cNvSpPr txBox="1"/>
          <p:nvPr/>
        </p:nvSpPr>
        <p:spPr>
          <a:xfrm>
            <a:off x="6024507" y="3717032"/>
            <a:ext cx="3379451" cy="830997"/>
          </a:xfrm>
          <a:prstGeom prst="rect">
            <a:avLst/>
          </a:prstGeom>
          <a:noFill/>
        </p:spPr>
        <p:txBody>
          <a:bodyPr wrap="none" rtlCol="0">
            <a:spAutoFit/>
          </a:bodyPr>
          <a:lstStyle/>
          <a:p>
            <a:r>
              <a:rPr kumimoji="1" lang="en-US" altLang="ja-JP" sz="1600" dirty="0" smtClean="0">
                <a:latin typeface="Arial Unicode MS" pitchFamily="50" charset="-128"/>
                <a:ea typeface="Arial Unicode MS" pitchFamily="50" charset="-128"/>
                <a:cs typeface="Arial Unicode MS" pitchFamily="50" charset="-128"/>
              </a:rPr>
              <a:t>0-1.  User registration by </a:t>
            </a:r>
            <a:r>
              <a:rPr kumimoji="1" lang="en-US" altLang="ja-JP" sz="1600" dirty="0" err="1" smtClean="0">
                <a:latin typeface="Arial Unicode MS" pitchFamily="50" charset="-128"/>
                <a:ea typeface="Arial Unicode MS" pitchFamily="50" charset="-128"/>
                <a:cs typeface="Arial Unicode MS" pitchFamily="50" charset="-128"/>
              </a:rPr>
              <a:t>mail_addr</a:t>
            </a:r>
            <a:endParaRPr kumimoji="1" lang="en-US" altLang="ja-JP" sz="1600" dirty="0" smtClean="0">
              <a:latin typeface="Arial Unicode MS" pitchFamily="50" charset="-128"/>
              <a:ea typeface="Arial Unicode MS" pitchFamily="50" charset="-128"/>
              <a:cs typeface="Arial Unicode MS" pitchFamily="50" charset="-128"/>
            </a:endParaRPr>
          </a:p>
          <a:p>
            <a:r>
              <a:rPr lang="en-US" altLang="ja-JP" sz="1600" dirty="0" smtClean="0">
                <a:latin typeface="Arial Unicode MS" pitchFamily="50" charset="-128"/>
                <a:ea typeface="Arial Unicode MS" pitchFamily="50" charset="-128"/>
                <a:cs typeface="Arial Unicode MS" pitchFamily="50" charset="-128"/>
              </a:rPr>
              <a:t>0-2</a:t>
            </a:r>
            <a:r>
              <a:rPr kumimoji="1" lang="en-US" altLang="ja-JP" sz="1600" dirty="0" smtClean="0">
                <a:latin typeface="Arial Unicode MS" pitchFamily="50" charset="-128"/>
                <a:ea typeface="Arial Unicode MS" pitchFamily="50" charset="-128"/>
                <a:cs typeface="Arial Unicode MS" pitchFamily="50" charset="-128"/>
              </a:rPr>
              <a:t> . Associate </a:t>
            </a:r>
            <a:r>
              <a:rPr kumimoji="1" lang="en-US" altLang="ja-JP" sz="1600" dirty="0" err="1" smtClean="0">
                <a:latin typeface="Arial Unicode MS" pitchFamily="50" charset="-128"/>
                <a:ea typeface="Arial Unicode MS" pitchFamily="50" charset="-128"/>
                <a:cs typeface="Arial Unicode MS" pitchFamily="50" charset="-128"/>
              </a:rPr>
              <a:t>ePPN</a:t>
            </a:r>
            <a:r>
              <a:rPr kumimoji="1" lang="en-US" altLang="ja-JP" sz="1600" dirty="0" smtClean="0">
                <a:latin typeface="Arial Unicode MS" pitchFamily="50" charset="-128"/>
                <a:ea typeface="Arial Unicode MS" pitchFamily="50" charset="-128"/>
                <a:cs typeface="Arial Unicode MS" pitchFamily="50" charset="-128"/>
              </a:rPr>
              <a:t> to </a:t>
            </a:r>
            <a:r>
              <a:rPr kumimoji="1" lang="en-US" altLang="ja-JP" sz="1600" dirty="0" err="1" smtClean="0">
                <a:latin typeface="Arial Unicode MS" pitchFamily="50" charset="-128"/>
                <a:ea typeface="Arial Unicode MS" pitchFamily="50" charset="-128"/>
                <a:cs typeface="Arial Unicode MS" pitchFamily="50" charset="-128"/>
              </a:rPr>
              <a:t>mail_addr</a:t>
            </a:r>
            <a:endParaRPr kumimoji="1" lang="en-US" altLang="ja-JP" sz="1600" dirty="0" smtClean="0">
              <a:latin typeface="Arial Unicode MS" pitchFamily="50" charset="-128"/>
              <a:ea typeface="Arial Unicode MS" pitchFamily="50" charset="-128"/>
              <a:cs typeface="Arial Unicode MS" pitchFamily="50" charset="-128"/>
            </a:endParaRPr>
          </a:p>
          <a:p>
            <a:r>
              <a:rPr lang="en-US" altLang="ja-JP" sz="1600" dirty="0" smtClean="0">
                <a:latin typeface="Arial Unicode MS" pitchFamily="50" charset="-128"/>
                <a:ea typeface="Arial Unicode MS" pitchFamily="50" charset="-128"/>
                <a:cs typeface="Arial Unicode MS" pitchFamily="50" charset="-128"/>
              </a:rPr>
              <a:t>        by initial access</a:t>
            </a:r>
            <a:endParaRPr kumimoji="1" lang="ja-JP" altLang="en-US" sz="1600" dirty="0">
              <a:latin typeface="Arial Unicode MS" pitchFamily="50" charset="-128"/>
              <a:ea typeface="Arial Unicode MS" pitchFamily="50" charset="-128"/>
              <a:cs typeface="Arial Unicode MS" pitchFamily="50" charset="-128"/>
            </a:endParaRPr>
          </a:p>
        </p:txBody>
      </p:sp>
      <p:sp>
        <p:nvSpPr>
          <p:cNvPr id="23" name="テキスト ボックス 22"/>
          <p:cNvSpPr txBox="1"/>
          <p:nvPr/>
        </p:nvSpPr>
        <p:spPr>
          <a:xfrm>
            <a:off x="3707904" y="1196753"/>
            <a:ext cx="3727302" cy="461665"/>
          </a:xfrm>
          <a:prstGeom prst="rect">
            <a:avLst/>
          </a:prstGeom>
          <a:noFill/>
        </p:spPr>
        <p:txBody>
          <a:bodyPr wrap="none" rtlCol="0">
            <a:spAutoFit/>
          </a:bodyPr>
          <a:lstStyle/>
          <a:p>
            <a:r>
              <a:rPr kumimoji="1" lang="en-US" altLang="ja-JP" sz="2400" dirty="0" smtClean="0">
                <a:latin typeface="Arial Unicode MS" pitchFamily="50" charset="-128"/>
                <a:ea typeface="Arial Unicode MS" pitchFamily="50" charset="-128"/>
                <a:cs typeface="Arial Unicode MS" pitchFamily="50" charset="-128"/>
              </a:rPr>
              <a:t>Modifications to keystone </a:t>
            </a:r>
            <a:endParaRPr kumimoji="1" lang="ja-JP" altLang="en-US" sz="2400" dirty="0">
              <a:latin typeface="Arial Unicode MS" pitchFamily="50" charset="-128"/>
              <a:ea typeface="Arial Unicode MS" pitchFamily="50" charset="-128"/>
              <a:cs typeface="Arial Unicode MS" pitchFamily="50" charset="-128"/>
            </a:endParaRPr>
          </a:p>
        </p:txBody>
      </p:sp>
      <p:sp>
        <p:nvSpPr>
          <p:cNvPr id="24" name="テキスト ボックス 23"/>
          <p:cNvSpPr txBox="1"/>
          <p:nvPr/>
        </p:nvSpPr>
        <p:spPr>
          <a:xfrm>
            <a:off x="3707904" y="1628800"/>
            <a:ext cx="5369627"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itchFamily="34" charset="0"/>
              <a:buChar char="•"/>
              <a:defRPr/>
            </a:pPr>
            <a:r>
              <a:rPr lang="en-US" altLang="ja-JP" dirty="0" smtClean="0">
                <a:latin typeface="Arial Unicode MS" pitchFamily="50" charset="-128"/>
                <a:ea typeface="Arial Unicode MS" pitchFamily="50" charset="-128"/>
                <a:cs typeface="Arial Unicode MS" pitchFamily="50" charset="-128"/>
              </a:rPr>
              <a:t> Add </a:t>
            </a:r>
            <a:r>
              <a:rPr lang="en-US" altLang="ja-JP" dirty="0" err="1" smtClean="0">
                <a:latin typeface="Arial Unicode MS" pitchFamily="50" charset="-128"/>
                <a:ea typeface="Arial Unicode MS" pitchFamily="50" charset="-128"/>
                <a:cs typeface="Arial Unicode MS" pitchFamily="50" charset="-128"/>
              </a:rPr>
              <a:t>ePPN</a:t>
            </a:r>
            <a:r>
              <a:rPr lang="en-US" altLang="ja-JP" dirty="0" smtClean="0">
                <a:latin typeface="Arial Unicode MS" pitchFamily="50" charset="-128"/>
                <a:ea typeface="Arial Unicode MS" pitchFamily="50" charset="-128"/>
                <a:cs typeface="Arial Unicode MS" pitchFamily="50" charset="-128"/>
              </a:rPr>
              <a:t> field to keystone schema</a:t>
            </a:r>
          </a:p>
          <a:p>
            <a:pPr>
              <a:buFont typeface="Arial" pitchFamily="34" charset="0"/>
              <a:buChar char="•"/>
              <a:defRPr/>
            </a:pPr>
            <a:r>
              <a:rPr lang="en-US" altLang="ja-JP" dirty="0" smtClean="0">
                <a:latin typeface="Arial Unicode MS" pitchFamily="50" charset="-128"/>
                <a:ea typeface="Arial Unicode MS" pitchFamily="50" charset="-128"/>
                <a:cs typeface="Arial Unicode MS" pitchFamily="50" charset="-128"/>
              </a:rPr>
              <a:t> ADD rest </a:t>
            </a:r>
            <a:r>
              <a:rPr lang="en-US" altLang="ja-JP" dirty="0" err="1" smtClean="0">
                <a:latin typeface="Arial Unicode MS" pitchFamily="50" charset="-128"/>
                <a:ea typeface="Arial Unicode MS" pitchFamily="50" charset="-128"/>
                <a:cs typeface="Arial Unicode MS" pitchFamily="50" charset="-128"/>
              </a:rPr>
              <a:t>api</a:t>
            </a:r>
            <a:r>
              <a:rPr lang="en-US" altLang="ja-JP" dirty="0" smtClean="0">
                <a:latin typeface="Arial Unicode MS" pitchFamily="50" charset="-128"/>
                <a:ea typeface="Arial Unicode MS" pitchFamily="50" charset="-128"/>
                <a:cs typeface="Arial Unicode MS" pitchFamily="50" charset="-128"/>
              </a:rPr>
              <a:t> services to create token by </a:t>
            </a:r>
            <a:r>
              <a:rPr lang="en-US" altLang="ja-JP" dirty="0" err="1" smtClean="0">
                <a:latin typeface="Arial Unicode MS" pitchFamily="50" charset="-128"/>
                <a:ea typeface="Arial Unicode MS" pitchFamily="50" charset="-128"/>
                <a:cs typeface="Arial Unicode MS" pitchFamily="50" charset="-128"/>
              </a:rPr>
              <a:t>ePPN</a:t>
            </a:r>
            <a:r>
              <a:rPr lang="en-US" altLang="ja-JP" dirty="0" smtClean="0">
                <a:latin typeface="Arial Unicode MS" pitchFamily="50" charset="-128"/>
                <a:ea typeface="Arial Unicode MS" pitchFamily="50" charset="-128"/>
                <a:cs typeface="Arial Unicode MS" pitchFamily="50" charset="-128"/>
              </a:rPr>
              <a:t> ('/</a:t>
            </a:r>
            <a:r>
              <a:rPr lang="en-US" altLang="ja-JP" dirty="0" err="1" smtClean="0">
                <a:latin typeface="Arial Unicode MS" pitchFamily="50" charset="-128"/>
                <a:ea typeface="Arial Unicode MS" pitchFamily="50" charset="-128"/>
                <a:cs typeface="Arial Unicode MS" pitchFamily="50" charset="-128"/>
              </a:rPr>
              <a:t>token_by</a:t>
            </a:r>
            <a:r>
              <a:rPr lang="en-US" altLang="ja-JP" dirty="0" smtClean="0">
                <a:latin typeface="Arial Unicode MS" pitchFamily="50" charset="-128"/>
                <a:ea typeface="Arial Unicode MS" pitchFamily="50" charset="-128"/>
                <a:cs typeface="Arial Unicode MS" pitchFamily="50" charset="-128"/>
              </a:rPr>
              <a:t>/</a:t>
            </a:r>
            <a:r>
              <a:rPr lang="en-US" altLang="ja-JP" dirty="0" err="1" smtClean="0">
                <a:latin typeface="Arial Unicode MS" pitchFamily="50" charset="-128"/>
                <a:ea typeface="Arial Unicode MS" pitchFamily="50" charset="-128"/>
                <a:cs typeface="Arial Unicode MS" pitchFamily="50" charset="-128"/>
              </a:rPr>
              <a:t>eppn</a:t>
            </a:r>
            <a:r>
              <a:rPr lang="en-US" altLang="ja-JP" dirty="0" smtClean="0">
                <a:latin typeface="Arial Unicode MS" pitchFamily="50" charset="-128"/>
                <a:ea typeface="Arial Unicode MS" pitchFamily="50" charset="-128"/>
                <a:cs typeface="Arial Unicode MS" pitchFamily="50" charset="-128"/>
              </a:rPr>
              <a:t>') and email address('/</a:t>
            </a:r>
            <a:r>
              <a:rPr lang="en-US" altLang="ja-JP" dirty="0" err="1" smtClean="0">
                <a:latin typeface="Arial Unicode MS" pitchFamily="50" charset="-128"/>
                <a:ea typeface="Arial Unicode MS" pitchFamily="50" charset="-128"/>
                <a:cs typeface="Arial Unicode MS" pitchFamily="50" charset="-128"/>
              </a:rPr>
              <a:t>token_by</a:t>
            </a:r>
            <a:r>
              <a:rPr lang="en-US" altLang="ja-JP" dirty="0" smtClean="0">
                <a:latin typeface="Arial Unicode MS" pitchFamily="50" charset="-128"/>
                <a:ea typeface="Arial Unicode MS" pitchFamily="50" charset="-128"/>
                <a:cs typeface="Arial Unicode MS" pitchFamily="50" charset="-128"/>
              </a:rPr>
              <a:t>/email') </a:t>
            </a:r>
          </a:p>
          <a:p>
            <a:pPr>
              <a:buFont typeface="Arial" pitchFamily="34" charset="0"/>
              <a:buChar char="•"/>
              <a:defRPr/>
            </a:pPr>
            <a:r>
              <a:rPr lang="en-US" altLang="ja-JP" dirty="0" smtClean="0">
                <a:latin typeface="Arial Unicode MS" pitchFamily="50" charset="-128"/>
                <a:ea typeface="Arial Unicode MS" pitchFamily="50" charset="-128"/>
                <a:cs typeface="Arial Unicode MS" pitchFamily="50" charset="-128"/>
              </a:rPr>
              <a:t> Add a rest </a:t>
            </a:r>
            <a:r>
              <a:rPr lang="en-US" altLang="ja-JP" dirty="0" err="1" smtClean="0">
                <a:latin typeface="Arial Unicode MS" pitchFamily="50" charset="-128"/>
                <a:ea typeface="Arial Unicode MS" pitchFamily="50" charset="-128"/>
                <a:cs typeface="Arial Unicode MS" pitchFamily="50" charset="-128"/>
              </a:rPr>
              <a:t>api</a:t>
            </a:r>
            <a:r>
              <a:rPr lang="en-US" altLang="ja-JP" dirty="0" smtClean="0">
                <a:latin typeface="Arial Unicode MS" pitchFamily="50" charset="-128"/>
                <a:ea typeface="Arial Unicode MS" pitchFamily="50" charset="-128"/>
                <a:cs typeface="Arial Unicode MS" pitchFamily="50" charset="-128"/>
              </a:rPr>
              <a:t> service to register/update </a:t>
            </a:r>
            <a:r>
              <a:rPr lang="en-US" altLang="ja-JP" dirty="0" err="1" smtClean="0">
                <a:latin typeface="Arial Unicode MS" pitchFamily="50" charset="-128"/>
                <a:ea typeface="Arial Unicode MS" pitchFamily="50" charset="-128"/>
                <a:cs typeface="Arial Unicode MS" pitchFamily="50" charset="-128"/>
              </a:rPr>
              <a:t>ePPN</a:t>
            </a:r>
            <a:r>
              <a:rPr lang="en-US" altLang="ja-JP" dirty="0" smtClean="0">
                <a:latin typeface="Arial Unicode MS" pitchFamily="50" charset="-128"/>
                <a:ea typeface="Arial Unicode MS" pitchFamily="50" charset="-128"/>
                <a:cs typeface="Arial Unicode MS" pitchFamily="50" charset="-128"/>
              </a:rPr>
              <a:t> ('/users/{</a:t>
            </a:r>
            <a:r>
              <a:rPr lang="en-US" altLang="ja-JP" dirty="0" err="1" smtClean="0">
                <a:latin typeface="Arial Unicode MS" pitchFamily="50" charset="-128"/>
                <a:ea typeface="Arial Unicode MS" pitchFamily="50" charset="-128"/>
                <a:cs typeface="Arial Unicode MS" pitchFamily="50" charset="-128"/>
              </a:rPr>
              <a:t>user_id</a:t>
            </a:r>
            <a:r>
              <a:rPr lang="en-US" altLang="ja-JP" dirty="0" smtClean="0">
                <a:latin typeface="Arial Unicode MS" pitchFamily="50" charset="-128"/>
                <a:ea typeface="Arial Unicode MS" pitchFamily="50" charset="-128"/>
                <a:cs typeface="Arial Unicode MS" pitchFamily="50" charset="-128"/>
              </a:rPr>
              <a:t>}/</a:t>
            </a:r>
            <a:r>
              <a:rPr lang="en-US" altLang="ja-JP" dirty="0" err="1" smtClean="0">
                <a:latin typeface="Arial Unicode MS" pitchFamily="50" charset="-128"/>
                <a:ea typeface="Arial Unicode MS" pitchFamily="50" charset="-128"/>
                <a:cs typeface="Arial Unicode MS" pitchFamily="50" charset="-128"/>
              </a:rPr>
              <a:t>eppn</a:t>
            </a:r>
            <a:r>
              <a:rPr lang="en-US" altLang="ja-JP" dirty="0" smtClean="0">
                <a:latin typeface="Arial Unicode MS" pitchFamily="50" charset="-128"/>
                <a:ea typeface="Arial Unicode MS" pitchFamily="50" charset="-128"/>
                <a:cs typeface="Arial Unicode MS" pitchFamily="50" charset="-128"/>
              </a:rPr>
              <a:t>') </a:t>
            </a:r>
            <a:endParaRPr lang="en-US" altLang="ja-JP"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タイトル 1"/>
          <p:cNvSpPr>
            <a:spLocks noGrp="1"/>
          </p:cNvSpPr>
          <p:nvPr>
            <p:ph type="title"/>
          </p:nvPr>
        </p:nvSpPr>
        <p:spPr>
          <a:xfrm>
            <a:off x="306912" y="-27384"/>
            <a:ext cx="4929778" cy="1080120"/>
          </a:xfrm>
        </p:spPr>
        <p:txBody>
          <a:bodyPr>
            <a:normAutofit fontScale="90000"/>
          </a:bodyPr>
          <a:lstStyle/>
          <a:p>
            <a:r>
              <a:rPr kumimoji="1" lang="en-US" altLang="ja-JP" sz="4800" dirty="0" smtClean="0">
                <a:latin typeface="Arial Unicode MS" pitchFamily="50" charset="-128"/>
                <a:ea typeface="Arial Unicode MS" pitchFamily="50" charset="-128"/>
                <a:cs typeface="Arial Unicode MS" pitchFamily="50" charset="-128"/>
              </a:rPr>
              <a:t>Colony-dispatcher</a:t>
            </a:r>
            <a:endParaRPr kumimoji="1" lang="ja-JP" altLang="en-US" sz="4800" dirty="0">
              <a:latin typeface="Arial Unicode MS" pitchFamily="50" charset="-128"/>
              <a:ea typeface="Arial Unicode MS" pitchFamily="50" charset="-128"/>
              <a:cs typeface="Arial Unicode MS" pitchFamily="50" charset="-128"/>
            </a:endParaRPr>
          </a:p>
        </p:txBody>
      </p:sp>
      <p:sp>
        <p:nvSpPr>
          <p:cNvPr id="4" name="角丸四角形 3"/>
          <p:cNvSpPr/>
          <p:nvPr/>
        </p:nvSpPr>
        <p:spPr>
          <a:xfrm>
            <a:off x="2699792" y="4365104"/>
            <a:ext cx="1728192" cy="1296144"/>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6" name="角丸四角形 5"/>
          <p:cNvSpPr/>
          <p:nvPr/>
        </p:nvSpPr>
        <p:spPr>
          <a:xfrm>
            <a:off x="2843808" y="4509120"/>
            <a:ext cx="1440160" cy="288032"/>
          </a:xfrm>
          <a:prstGeom prst="roundRect">
            <a:avLst/>
          </a:prstGeom>
          <a:solidFill>
            <a:schemeClr val="accent3">
              <a:lumMod val="50000"/>
            </a:schemeClr>
          </a:solidFill>
          <a:ln>
            <a:solidFill>
              <a:srgbClr val="303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9" name="角丸四角形 8"/>
          <p:cNvSpPr/>
          <p:nvPr/>
        </p:nvSpPr>
        <p:spPr>
          <a:xfrm>
            <a:off x="2915816" y="3717032"/>
            <a:ext cx="2160240" cy="288032"/>
          </a:xfrm>
          <a:prstGeom prst="roundRect">
            <a:avLst/>
          </a:prstGeom>
          <a:solidFill>
            <a:srgbClr val="39471D"/>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Colony Dispatcher</a:t>
            </a:r>
            <a:endParaRPr kumimoji="1" lang="ja-JP" altLang="en-US" dirty="0">
              <a:latin typeface="Arial Unicode MS" pitchFamily="50" charset="-128"/>
              <a:ea typeface="Arial Unicode MS" pitchFamily="50" charset="-128"/>
              <a:cs typeface="Arial Unicode MS" pitchFamily="50" charset="-128"/>
            </a:endParaRPr>
          </a:p>
        </p:txBody>
      </p:sp>
      <p:sp>
        <p:nvSpPr>
          <p:cNvPr id="18" name="角丸四角形 17"/>
          <p:cNvSpPr/>
          <p:nvPr/>
        </p:nvSpPr>
        <p:spPr>
          <a:xfrm>
            <a:off x="5004048" y="4365104"/>
            <a:ext cx="3384376" cy="129614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9" name="角丸四角形 18"/>
          <p:cNvSpPr/>
          <p:nvPr/>
        </p:nvSpPr>
        <p:spPr>
          <a:xfrm>
            <a:off x="5148065" y="4509120"/>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21" name="角丸四角形 20"/>
          <p:cNvSpPr/>
          <p:nvPr/>
        </p:nvSpPr>
        <p:spPr>
          <a:xfrm>
            <a:off x="6732240" y="4509120"/>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24" name="テキスト ボックス 23"/>
          <p:cNvSpPr txBox="1"/>
          <p:nvPr/>
        </p:nvSpPr>
        <p:spPr>
          <a:xfrm>
            <a:off x="2627785" y="5805264"/>
            <a:ext cx="2401619" cy="523220"/>
          </a:xfrm>
          <a:prstGeom prst="rect">
            <a:avLst/>
          </a:prstGeom>
          <a:noFill/>
        </p:spPr>
        <p:txBody>
          <a:bodyPr wrap="none" rtlCol="0">
            <a:spAutoFit/>
          </a:bodyPr>
          <a:lstStyle/>
          <a:p>
            <a:r>
              <a:rPr kumimoji="1" lang="en-US" altLang="ja-JP" sz="2800" dirty="0" smtClean="0">
                <a:latin typeface="Arial Unicode MS" pitchFamily="50" charset="-128"/>
                <a:ea typeface="Arial Unicode MS" pitchFamily="50" charset="-128"/>
                <a:cs typeface="Arial Unicode MS" pitchFamily="50" charset="-128"/>
              </a:rPr>
              <a:t>Swift-A (local)</a:t>
            </a:r>
            <a:endParaRPr kumimoji="1" lang="ja-JP" altLang="en-US" sz="2800" dirty="0">
              <a:latin typeface="Arial Unicode MS" pitchFamily="50" charset="-128"/>
              <a:ea typeface="Arial Unicode MS" pitchFamily="50" charset="-128"/>
              <a:cs typeface="Arial Unicode MS" pitchFamily="50" charset="-128"/>
            </a:endParaRPr>
          </a:p>
        </p:txBody>
      </p:sp>
      <p:sp>
        <p:nvSpPr>
          <p:cNvPr id="25" name="テキスト ボックス 24"/>
          <p:cNvSpPr txBox="1"/>
          <p:nvPr/>
        </p:nvSpPr>
        <p:spPr>
          <a:xfrm>
            <a:off x="5220073" y="5805264"/>
            <a:ext cx="3182281" cy="523220"/>
          </a:xfrm>
          <a:prstGeom prst="rect">
            <a:avLst/>
          </a:prstGeom>
          <a:noFill/>
        </p:spPr>
        <p:txBody>
          <a:bodyPr wrap="none" rtlCol="0">
            <a:spAutoFit/>
          </a:bodyPr>
          <a:lstStyle/>
          <a:p>
            <a:r>
              <a:rPr kumimoji="1" lang="en-US" altLang="ja-JP" sz="2800" dirty="0" smtClean="0">
                <a:solidFill>
                  <a:schemeClr val="accent1">
                    <a:lumMod val="50000"/>
                  </a:schemeClr>
                </a:solidFill>
                <a:latin typeface="Arial Unicode MS" pitchFamily="50" charset="-128"/>
                <a:ea typeface="Arial Unicode MS" pitchFamily="50" charset="-128"/>
                <a:cs typeface="Arial Unicode MS" pitchFamily="50" charset="-128"/>
              </a:rPr>
              <a:t>Swift-I (</a:t>
            </a:r>
            <a:r>
              <a:rPr kumimoji="1" lang="en-US" altLang="ja-JP" sz="2800" dirty="0" err="1" smtClean="0">
                <a:solidFill>
                  <a:schemeClr val="accent1">
                    <a:lumMod val="50000"/>
                  </a:schemeClr>
                </a:solidFill>
                <a:latin typeface="Arial Unicode MS" pitchFamily="50" charset="-128"/>
                <a:ea typeface="Arial Unicode MS" pitchFamily="50" charset="-128"/>
                <a:cs typeface="Arial Unicode MS" pitchFamily="50" charset="-128"/>
              </a:rPr>
              <a:t>intercloud</a:t>
            </a:r>
            <a:r>
              <a:rPr kumimoji="1" lang="en-US" altLang="ja-JP" sz="2800" dirty="0" smtClean="0">
                <a:solidFill>
                  <a:schemeClr val="accent1">
                    <a:lumMod val="50000"/>
                  </a:schemeClr>
                </a:solidFill>
                <a:latin typeface="Arial Unicode MS" pitchFamily="50" charset="-128"/>
                <a:ea typeface="Arial Unicode MS" pitchFamily="50" charset="-128"/>
                <a:cs typeface="Arial Unicode MS" pitchFamily="50" charset="-128"/>
              </a:rPr>
              <a:t> )</a:t>
            </a:r>
            <a:endParaRPr kumimoji="1" lang="ja-JP" altLang="en-US" sz="2800" dirty="0">
              <a:solidFill>
                <a:schemeClr val="accent1">
                  <a:lumMod val="50000"/>
                </a:schemeClr>
              </a:solidFill>
              <a:latin typeface="Arial Unicode MS" pitchFamily="50" charset="-128"/>
              <a:ea typeface="Arial Unicode MS" pitchFamily="50" charset="-128"/>
              <a:cs typeface="Arial Unicode MS" pitchFamily="50" charset="-128"/>
            </a:endParaRPr>
          </a:p>
        </p:txBody>
      </p:sp>
      <p:sp>
        <p:nvSpPr>
          <p:cNvPr id="17" name="角丸四角形 16"/>
          <p:cNvSpPr/>
          <p:nvPr/>
        </p:nvSpPr>
        <p:spPr>
          <a:xfrm>
            <a:off x="323529" y="2348880"/>
            <a:ext cx="2304256" cy="1656184"/>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20" name="角丸四角形 19"/>
          <p:cNvSpPr/>
          <p:nvPr/>
        </p:nvSpPr>
        <p:spPr>
          <a:xfrm>
            <a:off x="539552" y="2492896"/>
            <a:ext cx="1944216" cy="1368152"/>
          </a:xfrm>
          <a:prstGeom prst="round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latin typeface="Arial Unicode MS" pitchFamily="50" charset="-128"/>
                <a:ea typeface="Arial Unicode MS" pitchFamily="50" charset="-128"/>
                <a:cs typeface="Arial Unicode MS" pitchFamily="50" charset="-128"/>
              </a:rPr>
              <a:t>A:container1</a:t>
            </a:r>
          </a:p>
          <a:p>
            <a:pPr algn="ctr"/>
            <a:r>
              <a:rPr kumimoji="1" lang="en-US" altLang="ja-JP" dirty="0" smtClean="0">
                <a:solidFill>
                  <a:srgbClr val="FF0000"/>
                </a:solidFill>
                <a:latin typeface="Arial Unicode MS" pitchFamily="50" charset="-128"/>
                <a:ea typeface="Arial Unicode MS" pitchFamily="50" charset="-128"/>
                <a:cs typeface="Arial Unicode MS" pitchFamily="50" charset="-128"/>
              </a:rPr>
              <a:t>A:container2</a:t>
            </a:r>
          </a:p>
          <a:p>
            <a:pPr algn="ctr"/>
            <a:r>
              <a:rPr lang="en-US" altLang="ja-JP" dirty="0" smtClean="0">
                <a:solidFill>
                  <a:srgbClr val="FF0000"/>
                </a:solidFill>
                <a:latin typeface="Arial Unicode MS" pitchFamily="50" charset="-128"/>
                <a:ea typeface="Arial Unicode MS" pitchFamily="50" charset="-128"/>
                <a:cs typeface="Arial Unicode MS" pitchFamily="50" charset="-128"/>
              </a:rPr>
              <a:t>I:container1</a:t>
            </a:r>
          </a:p>
          <a:p>
            <a:pPr algn="ctr"/>
            <a:r>
              <a:rPr kumimoji="1" lang="en-US" altLang="ja-JP" dirty="0" smtClean="0">
                <a:solidFill>
                  <a:srgbClr val="FF0000"/>
                </a:solidFill>
                <a:latin typeface="Arial Unicode MS" pitchFamily="50" charset="-128"/>
                <a:ea typeface="Arial Unicode MS" pitchFamily="50" charset="-128"/>
                <a:cs typeface="Arial Unicode MS" pitchFamily="50" charset="-128"/>
              </a:rPr>
              <a:t>I:container2</a:t>
            </a:r>
            <a:endParaRPr kumimoji="1" lang="ja-JP" altLang="en-US" dirty="0">
              <a:solidFill>
                <a:srgbClr val="FF0000"/>
              </a:solidFill>
              <a:latin typeface="Arial Unicode MS" pitchFamily="50" charset="-128"/>
              <a:ea typeface="Arial Unicode MS" pitchFamily="50" charset="-128"/>
              <a:cs typeface="Arial Unicode MS" pitchFamily="50" charset="-128"/>
            </a:endParaRPr>
          </a:p>
        </p:txBody>
      </p:sp>
      <p:sp>
        <p:nvSpPr>
          <p:cNvPr id="27" name="テキスト ボックス 26"/>
          <p:cNvSpPr txBox="1"/>
          <p:nvPr/>
        </p:nvSpPr>
        <p:spPr>
          <a:xfrm>
            <a:off x="683568" y="2060848"/>
            <a:ext cx="1338828"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Swift Client</a:t>
            </a:r>
            <a:endParaRPr kumimoji="1" lang="ja-JP" altLang="en-US" dirty="0">
              <a:latin typeface="Arial Unicode MS" pitchFamily="50" charset="-128"/>
              <a:ea typeface="Arial Unicode MS" pitchFamily="50" charset="-128"/>
              <a:cs typeface="Arial Unicode MS" pitchFamily="50" charset="-128"/>
            </a:endParaRPr>
          </a:p>
        </p:txBody>
      </p:sp>
      <p:cxnSp>
        <p:nvCxnSpPr>
          <p:cNvPr id="30" name="直線矢印コネクタ 29"/>
          <p:cNvCxnSpPr>
            <a:stCxn id="17" idx="3"/>
            <a:endCxn id="9" idx="0"/>
          </p:cNvCxnSpPr>
          <p:nvPr/>
        </p:nvCxnSpPr>
        <p:spPr>
          <a:xfrm>
            <a:off x="2627785" y="3176972"/>
            <a:ext cx="1368152" cy="540060"/>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9" idx="2"/>
            <a:endCxn id="4" idx="0"/>
          </p:cNvCxnSpPr>
          <p:nvPr/>
        </p:nvCxnSpPr>
        <p:spPr>
          <a:xfrm flipH="1">
            <a:off x="3563888" y="4005064"/>
            <a:ext cx="432048" cy="360040"/>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9" idx="2"/>
            <a:endCxn id="18" idx="0"/>
          </p:cNvCxnSpPr>
          <p:nvPr/>
        </p:nvCxnSpPr>
        <p:spPr>
          <a:xfrm>
            <a:off x="3995937" y="4005064"/>
            <a:ext cx="2700300" cy="36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51520" y="1196754"/>
            <a:ext cx="8640960" cy="646331"/>
          </a:xfrm>
          <a:prstGeom prst="rect">
            <a:avLst/>
          </a:prstGeom>
          <a:noFill/>
        </p:spPr>
        <p:txBody>
          <a:bodyPr wrap="square" rtlCol="0">
            <a:spAutoFit/>
          </a:bodyPr>
          <a:lstStyle/>
          <a:p>
            <a:r>
              <a:rPr lang="en-US" altLang="ja-JP" dirty="0" smtClean="0">
                <a:latin typeface="Arial Unicode MS" pitchFamily="50" charset="-128"/>
                <a:ea typeface="Arial Unicode MS" pitchFamily="50" charset="-128"/>
                <a:cs typeface="Arial Unicode MS" pitchFamily="50" charset="-128"/>
              </a:rPr>
              <a:t>1. Swift client can send requests to Swift-A and Swift-I through Swift Dispatcher</a:t>
            </a:r>
          </a:p>
          <a:p>
            <a:r>
              <a:rPr kumimoji="1" lang="en-US" altLang="ja-JP" dirty="0" smtClean="0">
                <a:latin typeface="Arial Unicode MS" pitchFamily="50" charset="-128"/>
                <a:ea typeface="Arial Unicode MS" pitchFamily="50" charset="-128"/>
                <a:cs typeface="Arial Unicode MS" pitchFamily="50" charset="-128"/>
              </a:rPr>
              <a:t>2. Swift Dispatcher merges the response from each Swift and send it to Swift Client</a:t>
            </a:r>
            <a:endParaRPr kumimoji="1" lang="ja-JP" altLang="en-US" dirty="0">
              <a:latin typeface="Arial Unicode MS" pitchFamily="50" charset="-128"/>
              <a:ea typeface="Arial Unicode MS" pitchFamily="50" charset="-128"/>
              <a:cs typeface="Arial Unicode MS" pitchFamily="50" charset="-128"/>
            </a:endParaRPr>
          </a:p>
        </p:txBody>
      </p:sp>
      <p:sp>
        <p:nvSpPr>
          <p:cNvPr id="40" name="テキスト ボックス 39"/>
          <p:cNvSpPr txBox="1"/>
          <p:nvPr/>
        </p:nvSpPr>
        <p:spPr>
          <a:xfrm>
            <a:off x="5004048" y="2402887"/>
            <a:ext cx="3672408" cy="954107"/>
          </a:xfrm>
          <a:prstGeom prst="rect">
            <a:avLst/>
          </a:prstGeom>
          <a:noFill/>
          <a:ln w="31750">
            <a:solidFill>
              <a:schemeClr val="tx2">
                <a:lumMod val="75000"/>
              </a:schemeClr>
            </a:solidFill>
          </a:ln>
        </p:spPr>
        <p:txBody>
          <a:bodyPr wrap="square" rtlCol="0">
            <a:spAutoFit/>
          </a:bodyPr>
          <a:lstStyle/>
          <a:p>
            <a:r>
              <a:rPr kumimoji="1" lang="en-US" altLang="ja-JP" sz="1400" dirty="0" smtClean="0">
                <a:latin typeface="Arial Unicode MS" pitchFamily="50" charset="-128"/>
                <a:ea typeface="Arial Unicode MS" pitchFamily="50" charset="-128"/>
                <a:cs typeface="Arial Unicode MS" pitchFamily="50" charset="-128"/>
              </a:rPr>
              <a:t>Requests modified for merging responses.</a:t>
            </a:r>
          </a:p>
          <a:p>
            <a:pPr>
              <a:buFont typeface="Arial" pitchFamily="34" charset="0"/>
              <a:buChar char="•"/>
            </a:pPr>
            <a:r>
              <a:rPr kumimoji="1" lang="en-US" altLang="ja-JP" sz="1400" dirty="0" smtClean="0">
                <a:latin typeface="Arial Unicode MS" pitchFamily="50" charset="-128"/>
                <a:ea typeface="Arial Unicode MS" pitchFamily="50" charset="-128"/>
                <a:cs typeface="Arial Unicode MS" pitchFamily="50" charset="-128"/>
              </a:rPr>
              <a:t>Account Info</a:t>
            </a:r>
          </a:p>
          <a:p>
            <a:pPr>
              <a:buFont typeface="Arial" pitchFamily="34" charset="0"/>
              <a:buChar char="•"/>
            </a:pPr>
            <a:r>
              <a:rPr lang="en-US" altLang="ja-JP" sz="1400" dirty="0" smtClean="0">
                <a:latin typeface="Arial Unicode MS" pitchFamily="50" charset="-128"/>
                <a:ea typeface="Arial Unicode MS" pitchFamily="50" charset="-128"/>
                <a:cs typeface="Arial Unicode MS" pitchFamily="50" charset="-128"/>
              </a:rPr>
              <a:t>Container List</a:t>
            </a:r>
          </a:p>
          <a:p>
            <a:pPr>
              <a:buFont typeface="Arial" pitchFamily="34" charset="0"/>
              <a:buChar char="•"/>
            </a:pPr>
            <a:r>
              <a:rPr kumimoji="1" lang="en-US" altLang="ja-JP" sz="1400" dirty="0" smtClean="0">
                <a:latin typeface="Arial Unicode MS" pitchFamily="50" charset="-128"/>
                <a:ea typeface="Arial Unicode MS" pitchFamily="50" charset="-128"/>
                <a:cs typeface="Arial Unicode MS" pitchFamily="50" charset="-128"/>
              </a:rPr>
              <a:t>X-Copy-from/to</a:t>
            </a:r>
            <a:endParaRPr kumimoji="1" lang="ja-JP" altLang="en-US" sz="1400" dirty="0">
              <a:latin typeface="Arial Unicode MS" pitchFamily="50" charset="-128"/>
              <a:ea typeface="Arial Unicode MS" pitchFamily="50" charset="-128"/>
              <a:cs typeface="Arial Unicode MS" pitchFamily="50" charset="-128"/>
            </a:endParaRPr>
          </a:p>
        </p:txBody>
      </p:sp>
      <p:sp>
        <p:nvSpPr>
          <p:cNvPr id="44" name="テキスト ボックス 43"/>
          <p:cNvSpPr txBox="1"/>
          <p:nvPr/>
        </p:nvSpPr>
        <p:spPr>
          <a:xfrm>
            <a:off x="0" y="4581130"/>
            <a:ext cx="2736304" cy="307777"/>
          </a:xfrm>
          <a:prstGeom prst="rect">
            <a:avLst/>
          </a:prstGeom>
          <a:noFill/>
          <a:ln>
            <a:solidFill>
              <a:schemeClr val="accent3">
                <a:lumMod val="20000"/>
                <a:lumOff val="80000"/>
              </a:schemeClr>
            </a:solidFill>
          </a:ln>
        </p:spPr>
        <p:txBody>
          <a:bodyPr wrap="square" rtlCol="0">
            <a:spAutoFit/>
          </a:bodyPr>
          <a:lstStyle/>
          <a:p>
            <a:endParaRPr kumimoji="1" lang="ja-JP" altLang="en-US" sz="1400" dirty="0">
              <a:latin typeface="Arial Unicode MS" pitchFamily="50" charset="-128"/>
              <a:ea typeface="Arial Unicode MS" pitchFamily="50" charset="-128"/>
              <a:cs typeface="Arial Unicode MS" pitchFamily="50" charset="-128"/>
            </a:endParaRPr>
          </a:p>
        </p:txBody>
      </p:sp>
      <p:sp>
        <p:nvSpPr>
          <p:cNvPr id="45" name="正方形/長方形 44"/>
          <p:cNvSpPr/>
          <p:nvPr/>
        </p:nvSpPr>
        <p:spPr>
          <a:xfrm>
            <a:off x="827584" y="2636912"/>
            <a:ext cx="288032" cy="1080120"/>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23" name="四角形吹き出し 22"/>
          <p:cNvSpPr/>
          <p:nvPr/>
        </p:nvSpPr>
        <p:spPr>
          <a:xfrm>
            <a:off x="179512" y="4365104"/>
            <a:ext cx="2448272" cy="1512168"/>
          </a:xfrm>
          <a:prstGeom prst="wedgeRectCallout">
            <a:avLst>
              <a:gd name="adj1" fmla="val -18763"/>
              <a:gd name="adj2" fmla="val -84761"/>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altLang="ja-JP" dirty="0" smtClean="0">
                <a:latin typeface="Arial Unicode MS" pitchFamily="50" charset="-128"/>
                <a:ea typeface="Arial Unicode MS" pitchFamily="50" charset="-128"/>
                <a:cs typeface="Arial Unicode MS" pitchFamily="50" charset="-128"/>
              </a:rPr>
              <a:t>Response merged by Colony Dispatcher has a prefix to indicate which Swift is used to store.</a:t>
            </a:r>
            <a:endParaRPr lang="ja-JP" altLang="en-US" dirty="0" smtClean="0">
              <a:latin typeface="Arial Unicode MS" pitchFamily="50" charset="-128"/>
              <a:ea typeface="Arial Unicode MS" pitchFamily="50" charset="-128"/>
              <a:cs typeface="Arial Unicode MS" pitchFamily="50" charset="-128"/>
            </a:endParaRPr>
          </a:p>
        </p:txBody>
      </p:sp>
      <p:sp>
        <p:nvSpPr>
          <p:cNvPr id="22" name="スライド番号プレースホルダ 3"/>
          <p:cNvSpPr>
            <a:spLocks noGrp="1"/>
          </p:cNvSpPr>
          <p:nvPr>
            <p:ph type="sldNum" sz="quarter" idx="10"/>
          </p:nvPr>
        </p:nvSpPr>
        <p:spPr>
          <a:xfrm>
            <a:off x="8572500" y="6572273"/>
            <a:ext cx="499697" cy="142875"/>
          </a:xfrm>
        </p:spPr>
        <p:txBody>
          <a:bodyPr/>
          <a:lstStyle/>
          <a:p>
            <a:fld id="{5439E483-02C4-4ADB-9EBD-9E13461B977D}" type="slidenum">
              <a:rPr lang="ja-JP" altLang="en-US" smtClean="0">
                <a:latin typeface="Arial Unicode MS" pitchFamily="50" charset="-128"/>
                <a:ea typeface="Arial Unicode MS" pitchFamily="50" charset="-128"/>
                <a:cs typeface="Arial Unicode MS" pitchFamily="50" charset="-128"/>
              </a:rPr>
              <a:pPr/>
              <a:t>42</a:t>
            </a:fld>
            <a:endParaRPr lang="ja-JP" altLang="en-US"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p:cNvSpPr/>
          <p:nvPr/>
        </p:nvSpPr>
        <p:spPr>
          <a:xfrm>
            <a:off x="323529" y="2276872"/>
            <a:ext cx="2304256" cy="1656184"/>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20" name="角丸四角形 19"/>
          <p:cNvSpPr/>
          <p:nvPr/>
        </p:nvSpPr>
        <p:spPr>
          <a:xfrm>
            <a:off x="539552" y="2420888"/>
            <a:ext cx="1944216" cy="1368152"/>
          </a:xfrm>
          <a:prstGeom prst="round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latin typeface="Arial Unicode MS" pitchFamily="50" charset="-128"/>
                <a:ea typeface="Arial Unicode MS" pitchFamily="50" charset="-128"/>
                <a:cs typeface="Arial Unicode MS" pitchFamily="50" charset="-128"/>
              </a:rPr>
              <a:t>A:container1</a:t>
            </a:r>
          </a:p>
          <a:p>
            <a:pPr algn="ctr"/>
            <a:r>
              <a:rPr kumimoji="1" lang="en-US" altLang="ja-JP" dirty="0" smtClean="0">
                <a:solidFill>
                  <a:srgbClr val="FF0000"/>
                </a:solidFill>
                <a:latin typeface="Arial Unicode MS" pitchFamily="50" charset="-128"/>
                <a:ea typeface="Arial Unicode MS" pitchFamily="50" charset="-128"/>
                <a:cs typeface="Arial Unicode MS" pitchFamily="50" charset="-128"/>
              </a:rPr>
              <a:t>A:container2</a:t>
            </a:r>
          </a:p>
          <a:p>
            <a:pPr algn="ctr"/>
            <a:r>
              <a:rPr lang="en-US" altLang="ja-JP" dirty="0" smtClean="0">
                <a:solidFill>
                  <a:srgbClr val="FF0000"/>
                </a:solidFill>
                <a:latin typeface="Arial Unicode MS" pitchFamily="50" charset="-128"/>
                <a:ea typeface="Arial Unicode MS" pitchFamily="50" charset="-128"/>
                <a:cs typeface="Arial Unicode MS" pitchFamily="50" charset="-128"/>
              </a:rPr>
              <a:t>I:container1</a:t>
            </a:r>
          </a:p>
          <a:p>
            <a:pPr algn="ctr"/>
            <a:r>
              <a:rPr kumimoji="1" lang="en-US" altLang="ja-JP" dirty="0" smtClean="0">
                <a:solidFill>
                  <a:srgbClr val="FF0000"/>
                </a:solidFill>
                <a:latin typeface="Arial Unicode MS" pitchFamily="50" charset="-128"/>
                <a:ea typeface="Arial Unicode MS" pitchFamily="50" charset="-128"/>
                <a:cs typeface="Arial Unicode MS" pitchFamily="50" charset="-128"/>
              </a:rPr>
              <a:t>I:container2</a:t>
            </a:r>
            <a:endParaRPr kumimoji="1" lang="ja-JP" altLang="en-US" dirty="0">
              <a:solidFill>
                <a:srgbClr val="FF0000"/>
              </a:solidFill>
              <a:latin typeface="Arial Unicode MS" pitchFamily="50" charset="-128"/>
              <a:ea typeface="Arial Unicode MS" pitchFamily="50" charset="-128"/>
              <a:cs typeface="Arial Unicode MS" pitchFamily="50" charset="-128"/>
            </a:endParaRPr>
          </a:p>
        </p:txBody>
      </p:sp>
      <p:sp>
        <p:nvSpPr>
          <p:cNvPr id="27" name="テキスト ボックス 26"/>
          <p:cNvSpPr txBox="1"/>
          <p:nvPr/>
        </p:nvSpPr>
        <p:spPr>
          <a:xfrm>
            <a:off x="755576" y="3933056"/>
            <a:ext cx="1338828"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Swift Client</a:t>
            </a:r>
            <a:endParaRPr kumimoji="1" lang="ja-JP" altLang="en-US" dirty="0">
              <a:latin typeface="Arial Unicode MS" pitchFamily="50" charset="-128"/>
              <a:ea typeface="Arial Unicode MS" pitchFamily="50" charset="-128"/>
              <a:cs typeface="Arial Unicode MS" pitchFamily="50" charset="-128"/>
            </a:endParaRPr>
          </a:p>
        </p:txBody>
      </p:sp>
      <p:sp>
        <p:nvSpPr>
          <p:cNvPr id="38" name="テキスト ボックス 37"/>
          <p:cNvSpPr txBox="1"/>
          <p:nvPr/>
        </p:nvSpPr>
        <p:spPr>
          <a:xfrm>
            <a:off x="517396" y="1124745"/>
            <a:ext cx="8375084" cy="1384995"/>
          </a:xfrm>
          <a:prstGeom prst="rect">
            <a:avLst/>
          </a:prstGeom>
          <a:noFill/>
        </p:spPr>
        <p:txBody>
          <a:bodyPr wrap="square" rtlCol="0">
            <a:spAutoFit/>
          </a:bodyPr>
          <a:lstStyle/>
          <a:p>
            <a:r>
              <a:rPr lang="en-US" altLang="ja-JP" sz="2800" dirty="0" smtClean="0">
                <a:latin typeface="Arial Unicode MS" pitchFamily="50" charset="-128"/>
                <a:ea typeface="Arial Unicode MS" pitchFamily="50" charset="-128"/>
                <a:cs typeface="Arial Unicode MS" pitchFamily="50" charset="-128"/>
              </a:rPr>
              <a:t>Swift Dispatcher can use cache proxy (like squid) per swift proxy to retrieve objects from remote swifts.</a:t>
            </a:r>
          </a:p>
        </p:txBody>
      </p:sp>
      <p:sp>
        <p:nvSpPr>
          <p:cNvPr id="22" name="タイトル 21"/>
          <p:cNvSpPr>
            <a:spLocks noGrp="1"/>
          </p:cNvSpPr>
          <p:nvPr>
            <p:ph type="title"/>
          </p:nvPr>
        </p:nvSpPr>
        <p:spPr>
          <a:xfrm>
            <a:off x="450927" y="188640"/>
            <a:ext cx="2984828" cy="582594"/>
          </a:xfrm>
        </p:spPr>
        <p:txBody>
          <a:bodyPr/>
          <a:lstStyle/>
          <a:p>
            <a:r>
              <a:rPr lang="en-US" altLang="ja-JP" sz="4800" dirty="0" smtClean="0">
                <a:latin typeface="Arial Unicode MS" pitchFamily="50" charset="-128"/>
                <a:ea typeface="Arial Unicode MS" pitchFamily="50" charset="-128"/>
                <a:cs typeface="Arial Unicode MS" pitchFamily="50" charset="-128"/>
              </a:rPr>
              <a:t>Caching</a:t>
            </a:r>
            <a:endParaRPr kumimoji="1" lang="ja-JP" altLang="en-US" sz="4800" dirty="0">
              <a:latin typeface="Arial Unicode MS" pitchFamily="50" charset="-128"/>
              <a:ea typeface="Arial Unicode MS" pitchFamily="50" charset="-128"/>
              <a:cs typeface="Arial Unicode MS" pitchFamily="50" charset="-128"/>
            </a:endParaRPr>
          </a:p>
        </p:txBody>
      </p:sp>
      <p:sp>
        <p:nvSpPr>
          <p:cNvPr id="26" name="スライド番号プレースホルダ 3"/>
          <p:cNvSpPr>
            <a:spLocks noGrp="1"/>
          </p:cNvSpPr>
          <p:nvPr>
            <p:ph type="sldNum" sz="quarter" idx="10"/>
          </p:nvPr>
        </p:nvSpPr>
        <p:spPr>
          <a:xfrm>
            <a:off x="8572500" y="6572273"/>
            <a:ext cx="499697" cy="142875"/>
          </a:xfrm>
        </p:spPr>
        <p:txBody>
          <a:bodyPr/>
          <a:lstStyle/>
          <a:p>
            <a:fld id="{5439E483-02C4-4ADB-9EBD-9E13461B977D}" type="slidenum">
              <a:rPr lang="ja-JP" altLang="en-US" smtClean="0">
                <a:latin typeface="Arial Unicode MS" pitchFamily="50" charset="-128"/>
                <a:ea typeface="Arial Unicode MS" pitchFamily="50" charset="-128"/>
                <a:cs typeface="Arial Unicode MS" pitchFamily="50" charset="-128"/>
              </a:rPr>
              <a:pPr/>
              <a:t>43</a:t>
            </a:fld>
            <a:endParaRPr lang="ja-JP" altLang="en-US" dirty="0">
              <a:latin typeface="Arial Unicode MS" pitchFamily="50" charset="-128"/>
              <a:ea typeface="Arial Unicode MS" pitchFamily="50" charset="-128"/>
              <a:cs typeface="Arial Unicode MS" pitchFamily="50" charset="-128"/>
            </a:endParaRPr>
          </a:p>
        </p:txBody>
      </p:sp>
      <p:sp>
        <p:nvSpPr>
          <p:cNvPr id="23" name="角丸四角形 22"/>
          <p:cNvSpPr/>
          <p:nvPr/>
        </p:nvSpPr>
        <p:spPr>
          <a:xfrm>
            <a:off x="2699792" y="4365104"/>
            <a:ext cx="1728192" cy="1296144"/>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29" name="角丸四角形 28"/>
          <p:cNvSpPr/>
          <p:nvPr/>
        </p:nvSpPr>
        <p:spPr>
          <a:xfrm>
            <a:off x="2843808" y="4509120"/>
            <a:ext cx="1440160" cy="288032"/>
          </a:xfrm>
          <a:prstGeom prst="roundRect">
            <a:avLst/>
          </a:prstGeom>
          <a:solidFill>
            <a:schemeClr val="accent3">
              <a:lumMod val="50000"/>
            </a:schemeClr>
          </a:solidFill>
          <a:ln>
            <a:solidFill>
              <a:srgbClr val="303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31" name="角丸四角形 30"/>
          <p:cNvSpPr/>
          <p:nvPr/>
        </p:nvSpPr>
        <p:spPr>
          <a:xfrm>
            <a:off x="2843808" y="3068960"/>
            <a:ext cx="2160240" cy="288032"/>
          </a:xfrm>
          <a:prstGeom prst="roundRect">
            <a:avLst/>
          </a:prstGeom>
          <a:solidFill>
            <a:srgbClr val="39471D"/>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Colony Dispatcher</a:t>
            </a:r>
            <a:endParaRPr kumimoji="1" lang="ja-JP" altLang="en-US" dirty="0">
              <a:latin typeface="Arial Unicode MS" pitchFamily="50" charset="-128"/>
              <a:ea typeface="Arial Unicode MS" pitchFamily="50" charset="-128"/>
              <a:cs typeface="Arial Unicode MS" pitchFamily="50" charset="-128"/>
            </a:endParaRPr>
          </a:p>
        </p:txBody>
      </p:sp>
      <p:sp>
        <p:nvSpPr>
          <p:cNvPr id="34" name="角丸四角形 33"/>
          <p:cNvSpPr/>
          <p:nvPr/>
        </p:nvSpPr>
        <p:spPr>
          <a:xfrm>
            <a:off x="5004048" y="4365104"/>
            <a:ext cx="3384376" cy="129614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35" name="角丸四角形 34"/>
          <p:cNvSpPr/>
          <p:nvPr/>
        </p:nvSpPr>
        <p:spPr>
          <a:xfrm>
            <a:off x="5148065" y="4509120"/>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36" name="角丸四角形 35"/>
          <p:cNvSpPr/>
          <p:nvPr/>
        </p:nvSpPr>
        <p:spPr>
          <a:xfrm>
            <a:off x="6732240" y="4509120"/>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Swift Proxy</a:t>
            </a:r>
            <a:endParaRPr kumimoji="1" lang="ja-JP" altLang="en-US" dirty="0">
              <a:latin typeface="Arial Unicode MS" pitchFamily="50" charset="-128"/>
              <a:ea typeface="Arial Unicode MS" pitchFamily="50" charset="-128"/>
              <a:cs typeface="Arial Unicode MS" pitchFamily="50" charset="-128"/>
            </a:endParaRPr>
          </a:p>
        </p:txBody>
      </p:sp>
      <p:sp>
        <p:nvSpPr>
          <p:cNvPr id="37" name="テキスト ボックス 36"/>
          <p:cNvSpPr txBox="1"/>
          <p:nvPr/>
        </p:nvSpPr>
        <p:spPr>
          <a:xfrm>
            <a:off x="2627785" y="5805264"/>
            <a:ext cx="2401619" cy="523220"/>
          </a:xfrm>
          <a:prstGeom prst="rect">
            <a:avLst/>
          </a:prstGeom>
          <a:noFill/>
        </p:spPr>
        <p:txBody>
          <a:bodyPr wrap="none" rtlCol="0">
            <a:spAutoFit/>
          </a:bodyPr>
          <a:lstStyle/>
          <a:p>
            <a:r>
              <a:rPr kumimoji="1" lang="en-US" altLang="ja-JP" sz="2800" dirty="0" smtClean="0">
                <a:latin typeface="Arial Unicode MS" pitchFamily="50" charset="-128"/>
                <a:ea typeface="Arial Unicode MS" pitchFamily="50" charset="-128"/>
                <a:cs typeface="Arial Unicode MS" pitchFamily="50" charset="-128"/>
              </a:rPr>
              <a:t>Swift-A (local)</a:t>
            </a:r>
            <a:endParaRPr kumimoji="1" lang="ja-JP" altLang="en-US" sz="2800" dirty="0">
              <a:latin typeface="Arial Unicode MS" pitchFamily="50" charset="-128"/>
              <a:ea typeface="Arial Unicode MS" pitchFamily="50" charset="-128"/>
              <a:cs typeface="Arial Unicode MS" pitchFamily="50" charset="-128"/>
            </a:endParaRPr>
          </a:p>
        </p:txBody>
      </p:sp>
      <p:sp>
        <p:nvSpPr>
          <p:cNvPr id="39" name="テキスト ボックス 38"/>
          <p:cNvSpPr txBox="1"/>
          <p:nvPr/>
        </p:nvSpPr>
        <p:spPr>
          <a:xfrm>
            <a:off x="5220073" y="5805264"/>
            <a:ext cx="3182281" cy="523220"/>
          </a:xfrm>
          <a:prstGeom prst="rect">
            <a:avLst/>
          </a:prstGeom>
          <a:noFill/>
        </p:spPr>
        <p:txBody>
          <a:bodyPr wrap="none" rtlCol="0">
            <a:spAutoFit/>
          </a:bodyPr>
          <a:lstStyle/>
          <a:p>
            <a:r>
              <a:rPr kumimoji="1" lang="en-US" altLang="ja-JP" sz="2800" dirty="0" smtClean="0">
                <a:solidFill>
                  <a:schemeClr val="accent1">
                    <a:lumMod val="50000"/>
                  </a:schemeClr>
                </a:solidFill>
                <a:latin typeface="Arial Unicode MS" pitchFamily="50" charset="-128"/>
                <a:ea typeface="Arial Unicode MS" pitchFamily="50" charset="-128"/>
                <a:cs typeface="Arial Unicode MS" pitchFamily="50" charset="-128"/>
              </a:rPr>
              <a:t>Swift-I (</a:t>
            </a:r>
            <a:r>
              <a:rPr kumimoji="1" lang="en-US" altLang="ja-JP" sz="2800" dirty="0" err="1" smtClean="0">
                <a:solidFill>
                  <a:schemeClr val="accent1">
                    <a:lumMod val="50000"/>
                  </a:schemeClr>
                </a:solidFill>
                <a:latin typeface="Arial Unicode MS" pitchFamily="50" charset="-128"/>
                <a:ea typeface="Arial Unicode MS" pitchFamily="50" charset="-128"/>
                <a:cs typeface="Arial Unicode MS" pitchFamily="50" charset="-128"/>
              </a:rPr>
              <a:t>intercloud</a:t>
            </a:r>
            <a:r>
              <a:rPr kumimoji="1" lang="en-US" altLang="ja-JP" sz="2800" dirty="0" smtClean="0">
                <a:solidFill>
                  <a:schemeClr val="accent1">
                    <a:lumMod val="50000"/>
                  </a:schemeClr>
                </a:solidFill>
                <a:latin typeface="Arial Unicode MS" pitchFamily="50" charset="-128"/>
                <a:ea typeface="Arial Unicode MS" pitchFamily="50" charset="-128"/>
                <a:cs typeface="Arial Unicode MS" pitchFamily="50" charset="-128"/>
              </a:rPr>
              <a:t> )</a:t>
            </a:r>
            <a:endParaRPr kumimoji="1" lang="ja-JP" altLang="en-US" sz="2800" dirty="0">
              <a:solidFill>
                <a:schemeClr val="accent1">
                  <a:lumMod val="50000"/>
                </a:schemeClr>
              </a:solidFill>
              <a:latin typeface="Arial Unicode MS" pitchFamily="50" charset="-128"/>
              <a:ea typeface="Arial Unicode MS" pitchFamily="50" charset="-128"/>
              <a:cs typeface="Arial Unicode MS" pitchFamily="50" charset="-128"/>
            </a:endParaRPr>
          </a:p>
        </p:txBody>
      </p:sp>
      <p:cxnSp>
        <p:nvCxnSpPr>
          <p:cNvPr id="40" name="直線矢印コネクタ 39"/>
          <p:cNvCxnSpPr>
            <a:stCxn id="31" idx="2"/>
            <a:endCxn id="23" idx="0"/>
          </p:cNvCxnSpPr>
          <p:nvPr/>
        </p:nvCxnSpPr>
        <p:spPr>
          <a:xfrm flipH="1">
            <a:off x="3563889" y="3356992"/>
            <a:ext cx="360040" cy="1008112"/>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44" idx="2"/>
          </p:cNvCxnSpPr>
          <p:nvPr/>
        </p:nvCxnSpPr>
        <p:spPr>
          <a:xfrm>
            <a:off x="5652120" y="3933056"/>
            <a:ext cx="382196" cy="5760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 name="角丸四角形 43"/>
          <p:cNvSpPr/>
          <p:nvPr/>
        </p:nvSpPr>
        <p:spPr>
          <a:xfrm>
            <a:off x="4572000" y="3645024"/>
            <a:ext cx="2160240" cy="288032"/>
          </a:xfrm>
          <a:prstGeom prst="roundRect">
            <a:avLst/>
          </a:prstGeom>
          <a:solidFill>
            <a:srgbClr val="39471D"/>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latin typeface="Arial Unicode MS" pitchFamily="50" charset="-128"/>
                <a:ea typeface="Arial Unicode MS" pitchFamily="50" charset="-128"/>
                <a:cs typeface="Arial Unicode MS" pitchFamily="50" charset="-128"/>
              </a:rPr>
              <a:t>Cache(Proxy)</a:t>
            </a:r>
            <a:endParaRPr lang="ja-JP" altLang="en-US" dirty="0">
              <a:latin typeface="Arial Unicode MS" pitchFamily="50" charset="-128"/>
              <a:ea typeface="Arial Unicode MS" pitchFamily="50" charset="-128"/>
              <a:cs typeface="Arial Unicode MS" pitchFamily="50" charset="-128"/>
            </a:endParaRPr>
          </a:p>
        </p:txBody>
      </p:sp>
      <p:cxnSp>
        <p:nvCxnSpPr>
          <p:cNvPr id="47" name="直線矢印コネクタ 46"/>
          <p:cNvCxnSpPr>
            <a:endCxn id="31" idx="0"/>
          </p:cNvCxnSpPr>
          <p:nvPr/>
        </p:nvCxnSpPr>
        <p:spPr>
          <a:xfrm>
            <a:off x="2577932" y="2852936"/>
            <a:ext cx="1345996" cy="216024"/>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31" idx="2"/>
          </p:cNvCxnSpPr>
          <p:nvPr/>
        </p:nvCxnSpPr>
        <p:spPr>
          <a:xfrm>
            <a:off x="3923928" y="3356992"/>
            <a:ext cx="1578637" cy="288032"/>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kumimoji="1" lang="en-US" altLang="ja-JP" sz="4400" dirty="0" smtClean="0">
                <a:latin typeface="Arial Unicode MS" pitchFamily="50" charset="-128"/>
                <a:ea typeface="Arial Unicode MS" pitchFamily="50" charset="-128"/>
                <a:cs typeface="Arial Unicode MS" pitchFamily="50" charset="-128"/>
              </a:rPr>
              <a:t>Download performance with cache</a:t>
            </a:r>
            <a:endParaRPr kumimoji="1" lang="ja-JP" altLang="en-US" sz="4400" dirty="0">
              <a:latin typeface="Arial Unicode MS" pitchFamily="50" charset="-128"/>
              <a:ea typeface="Arial Unicode MS" pitchFamily="50" charset="-128"/>
              <a:cs typeface="Arial Unicode MS" pitchFamily="50" charset="-128"/>
            </a:endParaRPr>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latin typeface="Arial Unicode MS" pitchFamily="50" charset="-128"/>
                <a:ea typeface="Arial Unicode MS" pitchFamily="50" charset="-128"/>
                <a:cs typeface="Arial Unicode MS" pitchFamily="50" charset="-128"/>
              </a:rPr>
              <a:pPr>
                <a:defRPr/>
              </a:pPr>
              <a:t>44</a:t>
            </a:fld>
            <a:endParaRPr lang="en-US" altLang="ja-JP">
              <a:latin typeface="Arial Unicode MS" pitchFamily="50" charset="-128"/>
              <a:ea typeface="Arial Unicode MS" pitchFamily="50" charset="-128"/>
              <a:cs typeface="Arial Unicode MS" pitchFamily="50" charset="-128"/>
            </a:endParaRPr>
          </a:p>
        </p:txBody>
      </p:sp>
      <p:graphicFrame>
        <p:nvGraphicFramePr>
          <p:cNvPr id="6" name="グラフ 5"/>
          <p:cNvGraphicFramePr/>
          <p:nvPr/>
        </p:nvGraphicFramePr>
        <p:xfrm>
          <a:off x="317989" y="908720"/>
          <a:ext cx="6513954" cy="33695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 7"/>
          <p:cNvGraphicFramePr>
            <a:graphicFrameLocks noGrp="1"/>
          </p:cNvGraphicFramePr>
          <p:nvPr/>
        </p:nvGraphicFramePr>
        <p:xfrm>
          <a:off x="118583" y="4437112"/>
          <a:ext cx="8892479" cy="1737360"/>
        </p:xfrm>
        <a:graphic>
          <a:graphicData uri="http://schemas.openxmlformats.org/drawingml/2006/table">
            <a:tbl>
              <a:tblPr firstRow="1" bandRow="1">
                <a:tableStyleId>{5C22544A-7EE6-4342-B048-85BDC9FD1C3A}</a:tableStyleId>
              </a:tblPr>
              <a:tblGrid>
                <a:gridCol w="3691219"/>
                <a:gridCol w="2237100"/>
                <a:gridCol w="2964160"/>
              </a:tblGrid>
              <a:tr h="175378">
                <a:tc>
                  <a:txBody>
                    <a:bodyPr/>
                    <a:lstStyle/>
                    <a:p>
                      <a:endParaRPr kumimoji="1" lang="ja-JP" altLang="en-US" sz="1200" dirty="0">
                        <a:latin typeface="Tahoma" pitchFamily="34" charset="0"/>
                        <a:cs typeface="Tahoma" pitchFamily="34" charset="0"/>
                      </a:endParaRPr>
                    </a:p>
                  </a:txBody>
                  <a:tcPr marL="84406" marR="84406"/>
                </a:tc>
                <a:tc>
                  <a:txBody>
                    <a:bodyPr/>
                    <a:lstStyle/>
                    <a:p>
                      <a:endParaRPr kumimoji="1" lang="ja-JP" altLang="en-US" sz="1200">
                        <a:latin typeface="Tahoma" pitchFamily="34" charset="0"/>
                        <a:cs typeface="Tahoma" pitchFamily="34" charset="0"/>
                      </a:endParaRPr>
                    </a:p>
                  </a:txBody>
                  <a:tcPr marL="84406" marR="84406"/>
                </a:tc>
                <a:tc>
                  <a:txBody>
                    <a:bodyPr/>
                    <a:lstStyle/>
                    <a:p>
                      <a:endParaRPr kumimoji="1" lang="ja-JP" altLang="en-US" sz="1200" dirty="0">
                        <a:latin typeface="Tahoma" pitchFamily="34" charset="0"/>
                        <a:cs typeface="Tahoma" pitchFamily="34" charset="0"/>
                      </a:endParaRPr>
                    </a:p>
                  </a:txBody>
                  <a:tcPr marL="84406" marR="84406"/>
                </a:tc>
              </a:tr>
              <a:tr h="515819">
                <a:tc>
                  <a:txBody>
                    <a:bodyPr/>
                    <a:lstStyle/>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AMD </a:t>
                      </a:r>
                      <a:r>
                        <a:rPr kumimoji="1" lang="en-US" altLang="ja-JP" sz="1200" dirty="0" err="1" smtClean="0">
                          <a:latin typeface="Tahoma" pitchFamily="34" charset="0"/>
                          <a:cs typeface="Tahoma" pitchFamily="34" charset="0"/>
                        </a:rPr>
                        <a:t>Opteron</a:t>
                      </a:r>
                      <a:r>
                        <a:rPr kumimoji="1" lang="en-US" altLang="ja-JP" sz="1200" dirty="0" smtClean="0">
                          <a:latin typeface="Tahoma" pitchFamily="34" charset="0"/>
                          <a:cs typeface="Tahoma" pitchFamily="34" charset="0"/>
                        </a:rPr>
                        <a:t>(tm) Processor 6128 2000Mhz 16core</a:t>
                      </a:r>
                    </a:p>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32GB Memory</a:t>
                      </a:r>
                    </a:p>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10000baseT</a:t>
                      </a:r>
                      <a:r>
                        <a:rPr kumimoji="1" lang="en-US" altLang="ja-JP" sz="1200" baseline="0" dirty="0" smtClean="0">
                          <a:latin typeface="Tahoma" pitchFamily="34" charset="0"/>
                          <a:cs typeface="Tahoma" pitchFamily="34" charset="0"/>
                        </a:rPr>
                        <a:t> 10000Mb/s Full Duplex</a:t>
                      </a:r>
                      <a:endParaRPr kumimoji="1" lang="ja-JP" altLang="en-US" sz="1200" dirty="0">
                        <a:latin typeface="Tahoma" pitchFamily="34" charset="0"/>
                        <a:cs typeface="Tahoma" pitchFamily="34" charset="0"/>
                      </a:endParaRPr>
                    </a:p>
                  </a:txBody>
                  <a:tcPr marL="84406" marR="84406"/>
                </a:tc>
                <a:tc>
                  <a:txBody>
                    <a:bodyPr/>
                    <a:lstStyle/>
                    <a:p>
                      <a:r>
                        <a:rPr kumimoji="1" lang="en-US" altLang="ja-JP" sz="1200" dirty="0" err="1" smtClean="0">
                          <a:latin typeface="Tahoma" pitchFamily="34" charset="0"/>
                          <a:cs typeface="Tahoma" pitchFamily="34" charset="0"/>
                        </a:rPr>
                        <a:t>Ubuntu</a:t>
                      </a:r>
                      <a:r>
                        <a:rPr kumimoji="1" lang="ja-JP" altLang="en-US" sz="1200" baseline="0" dirty="0" smtClean="0">
                          <a:latin typeface="Tahoma" pitchFamily="34" charset="0"/>
                          <a:cs typeface="Tahoma" pitchFamily="34" charset="0"/>
                        </a:rPr>
                        <a:t> </a:t>
                      </a:r>
                      <a:r>
                        <a:rPr kumimoji="1" lang="en-US" altLang="ja-JP" sz="1200" baseline="0" dirty="0" smtClean="0">
                          <a:latin typeface="Tahoma" pitchFamily="34" charset="0"/>
                          <a:cs typeface="Tahoma" pitchFamily="34" charset="0"/>
                        </a:rPr>
                        <a:t>Server 11.04 x86_64</a:t>
                      </a:r>
                      <a:endParaRPr kumimoji="1" lang="en-US" altLang="ja-JP" sz="1200" dirty="0" smtClean="0">
                        <a:latin typeface="Tahoma" pitchFamily="34" charset="0"/>
                        <a:cs typeface="Tahoma" pitchFamily="34" charset="0"/>
                      </a:endParaRPr>
                    </a:p>
                  </a:txBody>
                  <a:tcPr marL="84406" marR="84406"/>
                </a:tc>
                <a:tc>
                  <a:txBody>
                    <a:bodyPr/>
                    <a:lstStyle/>
                    <a:p>
                      <a:r>
                        <a:rPr kumimoji="1" lang="en-US" altLang="ja-JP" sz="1200" dirty="0" smtClean="0">
                          <a:latin typeface="Tahoma" pitchFamily="34" charset="0"/>
                          <a:cs typeface="Tahoma" pitchFamily="34" charset="0"/>
                        </a:rPr>
                        <a:t>Client</a:t>
                      </a:r>
                    </a:p>
                    <a:p>
                      <a:r>
                        <a:rPr kumimoji="1" lang="en-US" altLang="ja-JP" sz="1200" dirty="0" smtClean="0">
                          <a:latin typeface="Tahoma" pitchFamily="34" charset="0"/>
                          <a:cs typeface="Tahoma" pitchFamily="34" charset="0"/>
                        </a:rPr>
                        <a:t>Colony-Dispatcher</a:t>
                      </a:r>
                    </a:p>
                    <a:p>
                      <a:r>
                        <a:rPr kumimoji="1" lang="en-US" altLang="ja-JP" sz="1200" dirty="0" smtClean="0">
                          <a:latin typeface="Tahoma" pitchFamily="34" charset="0"/>
                          <a:cs typeface="Tahoma" pitchFamily="34" charset="0"/>
                        </a:rPr>
                        <a:t>Squid</a:t>
                      </a:r>
                    </a:p>
                    <a:p>
                      <a:r>
                        <a:rPr kumimoji="1" lang="en-US" altLang="ja-JP" sz="1200" dirty="0" smtClean="0">
                          <a:latin typeface="Tahoma" pitchFamily="34" charset="0"/>
                          <a:cs typeface="Tahoma" pitchFamily="34" charset="0"/>
                        </a:rPr>
                        <a:t>Swift-Proxy</a:t>
                      </a:r>
                    </a:p>
                  </a:txBody>
                  <a:tcPr marL="84406" marR="84406"/>
                </a:tc>
              </a:tr>
              <a:tr h="515819">
                <a:tc>
                  <a:txBody>
                    <a:bodyPr/>
                    <a:lstStyle/>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AMD </a:t>
                      </a:r>
                      <a:r>
                        <a:rPr kumimoji="1" lang="en-US" altLang="ja-JP" sz="1200" dirty="0" err="1" smtClean="0">
                          <a:latin typeface="Tahoma" pitchFamily="34" charset="0"/>
                          <a:cs typeface="Tahoma" pitchFamily="34" charset="0"/>
                        </a:rPr>
                        <a:t>Opteron</a:t>
                      </a:r>
                      <a:r>
                        <a:rPr kumimoji="1" lang="en-US" altLang="ja-JP" sz="1200" dirty="0" smtClean="0">
                          <a:latin typeface="Tahoma" pitchFamily="34" charset="0"/>
                          <a:cs typeface="Tahoma" pitchFamily="34" charset="0"/>
                        </a:rPr>
                        <a:t>(tm) Processor 6128 2000Mhz 16core</a:t>
                      </a:r>
                    </a:p>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32GB Memory</a:t>
                      </a:r>
                    </a:p>
                    <a:p>
                      <a:r>
                        <a:rPr kumimoji="1" lang="ja-JP" altLang="en-US" sz="1200" dirty="0" smtClean="0">
                          <a:latin typeface="Tahoma" pitchFamily="34" charset="0"/>
                          <a:cs typeface="Tahoma" pitchFamily="34" charset="0"/>
                        </a:rPr>
                        <a:t>・</a:t>
                      </a:r>
                      <a:r>
                        <a:rPr kumimoji="1" lang="en-US" altLang="ja-JP" sz="1200" dirty="0" smtClean="0">
                          <a:latin typeface="Tahoma" pitchFamily="34" charset="0"/>
                          <a:cs typeface="Tahoma" pitchFamily="34" charset="0"/>
                        </a:rPr>
                        <a:t>10000baseT</a:t>
                      </a:r>
                      <a:r>
                        <a:rPr kumimoji="1" lang="en-US" altLang="ja-JP" sz="1200" baseline="0" dirty="0" smtClean="0">
                          <a:latin typeface="Tahoma" pitchFamily="34" charset="0"/>
                          <a:cs typeface="Tahoma" pitchFamily="34" charset="0"/>
                        </a:rPr>
                        <a:t> 10000Mb/s Full Duplex</a:t>
                      </a:r>
                      <a:endParaRPr kumimoji="1" lang="ja-JP" altLang="en-US" sz="1200" dirty="0" smtClean="0">
                        <a:latin typeface="Tahoma" pitchFamily="34" charset="0"/>
                        <a:cs typeface="Tahoma" pitchFamily="34" charset="0"/>
                      </a:endParaRPr>
                    </a:p>
                  </a:txBody>
                  <a:tcPr marL="84406" marR="84406"/>
                </a:tc>
                <a:tc>
                  <a:txBody>
                    <a:bodyPr/>
                    <a:lstStyle/>
                    <a:p>
                      <a:r>
                        <a:rPr kumimoji="1" lang="en-US" altLang="ja-JP" sz="1200" dirty="0" err="1" smtClean="0">
                          <a:latin typeface="Tahoma" pitchFamily="34" charset="0"/>
                          <a:cs typeface="Tahoma" pitchFamily="34" charset="0"/>
                        </a:rPr>
                        <a:t>Ubuntu</a:t>
                      </a:r>
                      <a:r>
                        <a:rPr kumimoji="1" lang="ja-JP" altLang="en-US" sz="1200" baseline="0" dirty="0" smtClean="0">
                          <a:latin typeface="Tahoma" pitchFamily="34" charset="0"/>
                          <a:cs typeface="Tahoma" pitchFamily="34" charset="0"/>
                        </a:rPr>
                        <a:t> </a:t>
                      </a:r>
                      <a:r>
                        <a:rPr kumimoji="1" lang="en-US" altLang="ja-JP" sz="1200" baseline="0" dirty="0" smtClean="0">
                          <a:latin typeface="Tahoma" pitchFamily="34" charset="0"/>
                          <a:cs typeface="Tahoma" pitchFamily="34" charset="0"/>
                        </a:rPr>
                        <a:t>Server 11.04 x86_64</a:t>
                      </a:r>
                      <a:endParaRPr kumimoji="1" lang="en-US" altLang="ja-JP" sz="1200" dirty="0" smtClean="0">
                        <a:latin typeface="Tahoma" pitchFamily="34" charset="0"/>
                        <a:cs typeface="Tahoma" pitchFamily="34" charset="0"/>
                      </a:endParaRPr>
                    </a:p>
                  </a:txBody>
                  <a:tcPr marL="84406" marR="84406"/>
                </a:tc>
                <a:tc>
                  <a:txBody>
                    <a:bodyPr/>
                    <a:lstStyle/>
                    <a:p>
                      <a:r>
                        <a:rPr kumimoji="1" lang="en-US" altLang="ja-JP" sz="1200" dirty="0" smtClean="0">
                          <a:latin typeface="Tahoma" pitchFamily="34" charset="0"/>
                          <a:cs typeface="Tahoma" pitchFamily="34" charset="0"/>
                        </a:rPr>
                        <a:t>Swift-Storage(account,</a:t>
                      </a:r>
                      <a:r>
                        <a:rPr kumimoji="1" lang="en-US" altLang="ja-JP" sz="1200" baseline="0" dirty="0" smtClean="0">
                          <a:latin typeface="Tahoma" pitchFamily="34" charset="0"/>
                          <a:cs typeface="Tahoma" pitchFamily="34" charset="0"/>
                        </a:rPr>
                        <a:t> container, object)x 3</a:t>
                      </a:r>
                      <a:endParaRPr kumimoji="1" lang="ja-JP" altLang="en-US" sz="1200" dirty="0">
                        <a:latin typeface="Tahoma" pitchFamily="34" charset="0"/>
                        <a:cs typeface="Tahoma" pitchFamily="34" charset="0"/>
                      </a:endParaRPr>
                    </a:p>
                  </a:txBody>
                  <a:tcPr marL="84406" marR="84406"/>
                </a:tc>
              </a:tr>
            </a:tbl>
          </a:graphicData>
        </a:graphic>
      </p:graphicFrame>
      <p:sp>
        <p:nvSpPr>
          <p:cNvPr id="10" name="テキスト ボックス 9"/>
          <p:cNvSpPr txBox="1"/>
          <p:nvPr/>
        </p:nvSpPr>
        <p:spPr>
          <a:xfrm>
            <a:off x="6765474" y="1916832"/>
            <a:ext cx="2127006" cy="2246769"/>
          </a:xfrm>
          <a:prstGeom prst="rect">
            <a:avLst/>
          </a:prstGeom>
          <a:noFill/>
        </p:spPr>
        <p:txBody>
          <a:bodyPr wrap="square" rtlCol="0">
            <a:spAutoFit/>
          </a:bodyPr>
          <a:lstStyle/>
          <a:p>
            <a:r>
              <a:rPr lang="en-US" altLang="ja-JP" sz="2800" dirty="0" smtClean="0">
                <a:latin typeface="Arial Unicode MS" pitchFamily="50" charset="-128"/>
                <a:ea typeface="Arial Unicode MS" pitchFamily="50" charset="-128"/>
                <a:cs typeface="Arial Unicode MS" pitchFamily="50" charset="-128"/>
              </a:rPr>
              <a:t>Cache is effective, especially for small size objects.</a:t>
            </a:r>
            <a:endParaRPr kumimoji="1" lang="ja-JP" altLang="en-US" sz="2800"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280231" y="836713"/>
            <a:ext cx="4985169" cy="4974237"/>
          </a:xfrm>
          <a:prstGeom prst="rect">
            <a:avLst/>
          </a:prstGeom>
          <a:noFill/>
        </p:spPr>
      </p:pic>
      <p:sp>
        <p:nvSpPr>
          <p:cNvPr id="13" name="角丸四角形 12"/>
          <p:cNvSpPr/>
          <p:nvPr/>
        </p:nvSpPr>
        <p:spPr bwMode="auto">
          <a:xfrm>
            <a:off x="2112650" y="2204865"/>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2" name="タイトル 1"/>
          <p:cNvSpPr>
            <a:spLocks noGrp="1"/>
          </p:cNvSpPr>
          <p:nvPr>
            <p:ph type="title"/>
          </p:nvPr>
        </p:nvSpPr>
        <p:spPr/>
        <p:txBody>
          <a:bodyPr/>
          <a:lstStyle/>
          <a:p>
            <a:r>
              <a:rPr kumimoji="1" lang="en-US" altLang="ja-JP" sz="4400" dirty="0" smtClean="0"/>
              <a:t>Performance : original swift</a:t>
            </a:r>
            <a:endParaRPr kumimoji="1" lang="ja-JP" altLang="en-US" sz="4400" dirty="0"/>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pPr>
                <a:defRPr/>
              </a:pPr>
              <a:t>45</a:t>
            </a:fld>
            <a:endParaRPr lang="en-US" altLang="ja-JP"/>
          </a:p>
        </p:txBody>
      </p:sp>
      <p:sp>
        <p:nvSpPr>
          <p:cNvPr id="15" name="円/楕円 14"/>
          <p:cNvSpPr/>
          <p:nvPr/>
        </p:nvSpPr>
        <p:spPr bwMode="auto">
          <a:xfrm>
            <a:off x="1580899" y="4005065"/>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 @</a:t>
            </a:r>
            <a:r>
              <a:rPr lang="en-US" altLang="ja-JP" sz="1600" dirty="0" smtClean="0">
                <a:latin typeface="Tahoma" pitchFamily="34" charset="0"/>
                <a:cs typeface="Tahoma" pitchFamily="34" charset="0"/>
              </a:rPr>
              <a:t>Tokyo</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19" name="円/楕円 18"/>
          <p:cNvSpPr/>
          <p:nvPr/>
        </p:nvSpPr>
        <p:spPr bwMode="auto">
          <a:xfrm>
            <a:off x="3109684" y="4221089"/>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Chiba</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20" name="円/楕円 19"/>
          <p:cNvSpPr/>
          <p:nvPr/>
        </p:nvSpPr>
        <p:spPr bwMode="auto">
          <a:xfrm>
            <a:off x="2378526" y="1556793"/>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Tahoma" pitchFamily="34" charset="0"/>
                <a:cs typeface="Tahoma" pitchFamily="34" charset="0"/>
              </a:rPr>
              <a:t>Swift @Sapporo</a:t>
            </a:r>
            <a:endParaRPr kumimoji="1" lang="ja-JP" altLang="en-US" sz="16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23" name="直線矢印コネクタ 22"/>
          <p:cNvCxnSpPr>
            <a:stCxn id="20" idx="4"/>
            <a:endCxn id="15" idx="1"/>
          </p:cNvCxnSpPr>
          <p:nvPr/>
        </p:nvCxnSpPr>
        <p:spPr bwMode="auto">
          <a:xfrm flipH="1">
            <a:off x="1785316" y="2348882"/>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26" name="直線矢印コネクタ 25"/>
          <p:cNvCxnSpPr>
            <a:stCxn id="20" idx="4"/>
            <a:endCxn id="19" idx="0"/>
          </p:cNvCxnSpPr>
          <p:nvPr/>
        </p:nvCxnSpPr>
        <p:spPr bwMode="auto">
          <a:xfrm>
            <a:off x="3176153" y="2348881"/>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37" name="テキスト ボックス 36"/>
          <p:cNvSpPr txBox="1"/>
          <p:nvPr/>
        </p:nvSpPr>
        <p:spPr>
          <a:xfrm>
            <a:off x="1979712" y="501317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6.15Mbits/sec</a:t>
            </a:r>
            <a:endParaRPr kumimoji="1" lang="ja-JP" altLang="en-US" sz="1200" dirty="0">
              <a:latin typeface="Tahoma" pitchFamily="34" charset="0"/>
              <a:cs typeface="Tahoma" pitchFamily="34" charset="0"/>
            </a:endParaRPr>
          </a:p>
        </p:txBody>
      </p:sp>
      <p:sp>
        <p:nvSpPr>
          <p:cNvPr id="38" name="テキスト ボックス 37"/>
          <p:cNvSpPr txBox="1"/>
          <p:nvPr/>
        </p:nvSpPr>
        <p:spPr>
          <a:xfrm>
            <a:off x="1979712" y="5229201"/>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6.29Mbits/sec</a:t>
            </a:r>
            <a:endParaRPr kumimoji="1" lang="ja-JP" altLang="en-US" sz="1200" dirty="0">
              <a:latin typeface="Tahoma" pitchFamily="34" charset="0"/>
              <a:cs typeface="Tahoma" pitchFamily="34" charset="0"/>
            </a:endParaRPr>
          </a:p>
        </p:txBody>
      </p:sp>
      <p:sp>
        <p:nvSpPr>
          <p:cNvPr id="39" name="テキスト ボックス 38"/>
          <p:cNvSpPr txBox="1"/>
          <p:nvPr/>
        </p:nvSpPr>
        <p:spPr>
          <a:xfrm>
            <a:off x="1979712" y="5877273"/>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941.23Mbits/sec</a:t>
            </a:r>
            <a:endParaRPr kumimoji="1" lang="ja-JP" altLang="en-US" sz="1200" dirty="0">
              <a:latin typeface="Tahoma" pitchFamily="34" charset="0"/>
              <a:cs typeface="Tahoma" pitchFamily="34" charset="0"/>
            </a:endParaRPr>
          </a:p>
        </p:txBody>
      </p:sp>
      <p:cxnSp>
        <p:nvCxnSpPr>
          <p:cNvPr id="41" name="直線矢印コネクタ 40"/>
          <p:cNvCxnSpPr>
            <a:stCxn id="15" idx="0"/>
            <a:endCxn id="20" idx="4"/>
          </p:cNvCxnSpPr>
          <p:nvPr/>
        </p:nvCxnSpPr>
        <p:spPr bwMode="auto">
          <a:xfrm flipV="1">
            <a:off x="2278822" y="2348881"/>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44" name="直線矢印コネクタ 43"/>
          <p:cNvCxnSpPr>
            <a:stCxn id="19" idx="7"/>
            <a:endCxn id="20" idx="4"/>
          </p:cNvCxnSpPr>
          <p:nvPr/>
        </p:nvCxnSpPr>
        <p:spPr bwMode="auto">
          <a:xfrm flipH="1" flipV="1">
            <a:off x="3176153" y="2348882"/>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49" name="直線矢印コネクタ 48"/>
          <p:cNvCxnSpPr>
            <a:stCxn id="15" idx="6"/>
            <a:endCxn id="19" idx="1"/>
          </p:cNvCxnSpPr>
          <p:nvPr/>
        </p:nvCxnSpPr>
        <p:spPr bwMode="auto">
          <a:xfrm flipV="1">
            <a:off x="2976746" y="4337089"/>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1" name="直線矢印コネクタ 50"/>
          <p:cNvCxnSpPr>
            <a:endCxn id="15" idx="5"/>
          </p:cNvCxnSpPr>
          <p:nvPr/>
        </p:nvCxnSpPr>
        <p:spPr bwMode="auto">
          <a:xfrm flipH="1">
            <a:off x="2772329" y="4553510"/>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53" name="直線矢印コネクタ 52"/>
          <p:cNvCxnSpPr/>
          <p:nvPr/>
        </p:nvCxnSpPr>
        <p:spPr bwMode="auto">
          <a:xfrm>
            <a:off x="1447961" y="5157192"/>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6" name="直線矢印コネクタ 55"/>
          <p:cNvCxnSpPr/>
          <p:nvPr/>
        </p:nvCxnSpPr>
        <p:spPr bwMode="auto">
          <a:xfrm>
            <a:off x="1447961" y="5301208"/>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9" name="直線矢印コネクタ 58"/>
          <p:cNvCxnSpPr/>
          <p:nvPr/>
        </p:nvCxnSpPr>
        <p:spPr bwMode="auto">
          <a:xfrm>
            <a:off x="1447961" y="6021288"/>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2" name="直線矢印コネクタ 61"/>
          <p:cNvCxnSpPr/>
          <p:nvPr/>
        </p:nvCxnSpPr>
        <p:spPr bwMode="auto">
          <a:xfrm>
            <a:off x="1447961" y="6237312"/>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65" name="テキスト ボックス 64"/>
          <p:cNvSpPr txBox="1"/>
          <p:nvPr/>
        </p:nvSpPr>
        <p:spPr>
          <a:xfrm>
            <a:off x="1979712" y="609329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929.15Mbits/sec</a:t>
            </a:r>
            <a:endParaRPr kumimoji="1" lang="ja-JP" altLang="en-US" sz="1200" dirty="0">
              <a:latin typeface="Tahoma" pitchFamily="34" charset="0"/>
              <a:cs typeface="Tahoma" pitchFamily="34" charset="0"/>
            </a:endParaRPr>
          </a:p>
        </p:txBody>
      </p:sp>
      <p:cxnSp>
        <p:nvCxnSpPr>
          <p:cNvPr id="70" name="直線矢印コネクタ 69"/>
          <p:cNvCxnSpPr/>
          <p:nvPr/>
        </p:nvCxnSpPr>
        <p:spPr bwMode="auto">
          <a:xfrm>
            <a:off x="1447961" y="5517232"/>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71" name="テキスト ボックス 70"/>
          <p:cNvSpPr txBox="1"/>
          <p:nvPr/>
        </p:nvSpPr>
        <p:spPr>
          <a:xfrm>
            <a:off x="1979712" y="5445225"/>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7.80Mbits/sec</a:t>
            </a:r>
            <a:endParaRPr kumimoji="1" lang="ja-JP" altLang="en-US" sz="1200" dirty="0">
              <a:latin typeface="Tahoma" pitchFamily="34" charset="0"/>
              <a:cs typeface="Tahoma" pitchFamily="34" charset="0"/>
            </a:endParaRPr>
          </a:p>
        </p:txBody>
      </p:sp>
      <p:cxnSp>
        <p:nvCxnSpPr>
          <p:cNvPr id="72" name="直線矢印コネクタ 71"/>
          <p:cNvCxnSpPr/>
          <p:nvPr/>
        </p:nvCxnSpPr>
        <p:spPr bwMode="auto">
          <a:xfrm>
            <a:off x="1447961" y="5733256"/>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3" name="テキスト ボックス 72"/>
          <p:cNvSpPr txBox="1"/>
          <p:nvPr/>
        </p:nvSpPr>
        <p:spPr>
          <a:xfrm>
            <a:off x="1979712" y="5661249"/>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7.73Mbits/sec</a:t>
            </a:r>
            <a:endParaRPr kumimoji="1" lang="ja-JP" altLang="en-US" sz="1200" dirty="0">
              <a:latin typeface="Tahoma" pitchFamily="34" charset="0"/>
              <a:cs typeface="Tahoma" pitchFamily="34" charset="0"/>
            </a:endParaRPr>
          </a:p>
        </p:txBody>
      </p:sp>
      <p:graphicFrame>
        <p:nvGraphicFramePr>
          <p:cNvPr id="84" name="表 83"/>
          <p:cNvGraphicFramePr>
            <a:graphicFrameLocks noGrp="1"/>
          </p:cNvGraphicFramePr>
          <p:nvPr/>
        </p:nvGraphicFramePr>
        <p:xfrm>
          <a:off x="4173187" y="2420888"/>
          <a:ext cx="4222065" cy="1872992"/>
        </p:xfrm>
        <a:graphic>
          <a:graphicData uri="http://schemas.openxmlformats.org/drawingml/2006/table">
            <a:tbl>
              <a:tblPr firstRow="1" bandRow="1">
                <a:tableStyleId>{5C22544A-7EE6-4342-B048-85BDC9FD1C3A}</a:tableStyleId>
              </a:tblPr>
              <a:tblGrid>
                <a:gridCol w="520505"/>
                <a:gridCol w="740312"/>
                <a:gridCol w="740312"/>
                <a:gridCol w="740312"/>
                <a:gridCol w="740312"/>
                <a:gridCol w="740312"/>
              </a:tblGrid>
              <a:tr h="288032">
                <a:tc>
                  <a:txBody>
                    <a:bodyPr/>
                    <a:lstStyle/>
                    <a:p>
                      <a:endParaRPr kumimoji="1" lang="ja-JP" altLang="en-US" sz="1400" dirty="0"/>
                    </a:p>
                  </a:txBody>
                  <a:tcPr marL="84406" marR="84406"/>
                </a:tc>
                <a:tc>
                  <a:txBody>
                    <a:bodyPr/>
                    <a:lstStyle/>
                    <a:p>
                      <a:pPr algn="ctr"/>
                      <a:r>
                        <a:rPr kumimoji="1" lang="en-US" altLang="ja-JP" sz="1400" dirty="0" smtClean="0">
                          <a:latin typeface="Tahoma" pitchFamily="34" charset="0"/>
                          <a:cs typeface="Tahoma" pitchFamily="34" charset="0"/>
                        </a:rPr>
                        <a:t>1</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2</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3</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4</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5</a:t>
                      </a:r>
                      <a:endParaRPr kumimoji="1" lang="ja-JP" altLang="en-US" sz="1400" dirty="0">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1K</a:t>
                      </a:r>
                    </a:p>
                  </a:txBody>
                  <a:tcPr marL="84406" marR="84406"/>
                </a:tc>
                <a:tc>
                  <a:txBody>
                    <a:bodyPr/>
                    <a:lstStyle/>
                    <a:p>
                      <a:r>
                        <a:rPr kumimoji="1" lang="en-US" altLang="ja-JP" sz="1100" b="1" dirty="0" smtClean="0">
                          <a:solidFill>
                            <a:srgbClr val="C00000"/>
                          </a:solidFill>
                          <a:latin typeface="Tahoma" pitchFamily="34" charset="0"/>
                          <a:cs typeface="Tahoma" pitchFamily="34" charset="0"/>
                        </a:rPr>
                        <a:t>1,755</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2,165</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395</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3,178</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1.375</a:t>
                      </a:r>
                      <a:endParaRPr kumimoji="1" lang="ja-JP" altLang="en-US" sz="110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431,840</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446,824</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537,768</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412,542</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43,307</a:t>
                      </a:r>
                      <a:endParaRPr kumimoji="1" lang="ja-JP" altLang="en-US" sz="110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10M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710,179</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741,350</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737,565</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723,446</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731,824</a:t>
                      </a:r>
                      <a:endParaRPr kumimoji="1" lang="ja-JP" altLang="en-US" sz="110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100M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780,548</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775,131</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788,620</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782,503</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786,224</a:t>
                      </a:r>
                      <a:endParaRPr kumimoji="1" lang="ja-JP" altLang="en-US" sz="1100" b="1" dirty="0">
                        <a:solidFill>
                          <a:srgbClr val="C00000"/>
                        </a:solidFill>
                        <a:latin typeface="Tahoma" pitchFamily="34" charset="0"/>
                        <a:cs typeface="Tahoma" pitchFamily="34" charset="0"/>
                      </a:endParaRPr>
                    </a:p>
                  </a:txBody>
                  <a:tcPr marL="84406" marR="84406"/>
                </a:tc>
              </a:tr>
            </a:tbl>
          </a:graphicData>
        </a:graphic>
      </p:graphicFrame>
      <p:graphicFrame>
        <p:nvGraphicFramePr>
          <p:cNvPr id="85" name="表 84"/>
          <p:cNvGraphicFramePr>
            <a:graphicFrameLocks noGrp="1"/>
          </p:cNvGraphicFramePr>
          <p:nvPr/>
        </p:nvGraphicFramePr>
        <p:xfrm>
          <a:off x="4173187" y="4797152"/>
          <a:ext cx="4790638" cy="1595616"/>
        </p:xfrm>
        <a:graphic>
          <a:graphicData uri="http://schemas.openxmlformats.org/drawingml/2006/table">
            <a:tbl>
              <a:tblPr firstRow="1" bandRow="1">
                <a:tableStyleId>{5C22544A-7EE6-4342-B048-85BDC9FD1C3A}</a:tableStyleId>
              </a:tblPr>
              <a:tblGrid>
                <a:gridCol w="520505"/>
                <a:gridCol w="863405"/>
                <a:gridCol w="851682"/>
                <a:gridCol w="851682"/>
                <a:gridCol w="851682"/>
                <a:gridCol w="851682"/>
              </a:tblGrid>
              <a:tr h="288032">
                <a:tc>
                  <a:txBody>
                    <a:bodyPr/>
                    <a:lstStyle/>
                    <a:p>
                      <a:endParaRPr kumimoji="1" lang="ja-JP" altLang="en-US" sz="1400" dirty="0"/>
                    </a:p>
                  </a:txBody>
                  <a:tcPr marL="84406" marR="84406"/>
                </a:tc>
                <a:tc>
                  <a:txBody>
                    <a:bodyPr/>
                    <a:lstStyle/>
                    <a:p>
                      <a:pPr algn="ctr"/>
                      <a:r>
                        <a:rPr kumimoji="1" lang="en-US" altLang="ja-JP" sz="1400" dirty="0" smtClean="0">
                          <a:latin typeface="Tahoma" pitchFamily="34" charset="0"/>
                          <a:cs typeface="Tahoma" pitchFamily="34" charset="0"/>
                        </a:rPr>
                        <a:t>1</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2</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3</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4</a:t>
                      </a:r>
                      <a:endParaRPr kumimoji="1" lang="ja-JP" altLang="en-US" sz="1400" dirty="0">
                        <a:latin typeface="Tahoma" pitchFamily="34" charset="0"/>
                        <a:cs typeface="Tahoma" pitchFamily="34" charset="0"/>
                      </a:endParaRPr>
                    </a:p>
                  </a:txBody>
                  <a:tcPr marL="84406" marR="84406"/>
                </a:tc>
                <a:tc>
                  <a:txBody>
                    <a:bodyPr/>
                    <a:lstStyle/>
                    <a:p>
                      <a:pPr algn="ctr"/>
                      <a:r>
                        <a:rPr kumimoji="1" lang="en-US" altLang="ja-JP" sz="1400" dirty="0" smtClean="0">
                          <a:latin typeface="Tahoma" pitchFamily="34" charset="0"/>
                          <a:cs typeface="Tahoma" pitchFamily="34" charset="0"/>
                        </a:rPr>
                        <a:t>5</a:t>
                      </a:r>
                      <a:endParaRPr kumimoji="1" lang="ja-JP" altLang="en-US" sz="1400" dirty="0">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1K</a:t>
                      </a:r>
                    </a:p>
                  </a:txBody>
                  <a:tcPr marL="84406" marR="84406"/>
                </a:tc>
                <a:tc>
                  <a:txBody>
                    <a:bodyPr/>
                    <a:lstStyle/>
                    <a:p>
                      <a:r>
                        <a:rPr kumimoji="1" lang="en-US" altLang="ja-JP" sz="1100" dirty="0" smtClean="0">
                          <a:latin typeface="Tahoma" pitchFamily="34" charset="0"/>
                          <a:cs typeface="Tahoma" pitchFamily="34" charset="0"/>
                        </a:rPr>
                        <a:t>11,608</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13,293</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12,916</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14,691</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12,126</a:t>
                      </a:r>
                      <a:endParaRPr kumimoji="1" lang="ja-JP" altLang="en-US" sz="1100" dirty="0">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3,427,827</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3,427,402</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3,455,788</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673,614</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3,386,009</a:t>
                      </a:r>
                      <a:endParaRPr kumimoji="1" lang="ja-JP" altLang="en-US" sz="1100" dirty="0">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10M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958,018</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959,098</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7,188,901</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974,072</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949,389</a:t>
                      </a:r>
                      <a:endParaRPr kumimoji="1" lang="ja-JP" altLang="en-US" sz="110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100" dirty="0" smtClean="0">
                          <a:latin typeface="Tahoma" pitchFamily="34" charset="0"/>
                          <a:cs typeface="Tahoma" pitchFamily="34" charset="0"/>
                        </a:rPr>
                        <a:t>100M</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b="1" dirty="0" smtClean="0">
                          <a:solidFill>
                            <a:srgbClr val="C00000"/>
                          </a:solidFill>
                          <a:latin typeface="Tahoma" pitchFamily="34" charset="0"/>
                          <a:cs typeface="Tahoma" pitchFamily="34" charset="0"/>
                        </a:rPr>
                        <a:t>1,109,440</a:t>
                      </a:r>
                      <a:endParaRPr kumimoji="1" lang="ja-JP" altLang="en-US" sz="1100" b="1" dirty="0">
                        <a:solidFill>
                          <a:srgbClr val="C00000"/>
                        </a:solidFill>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98,400,555</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99,641,184</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15,411,221</a:t>
                      </a:r>
                      <a:endParaRPr kumimoji="1" lang="ja-JP" altLang="en-US" sz="1100" dirty="0">
                        <a:latin typeface="Tahoma" pitchFamily="34" charset="0"/>
                        <a:cs typeface="Tahoma" pitchFamily="34" charset="0"/>
                      </a:endParaRPr>
                    </a:p>
                  </a:txBody>
                  <a:tcPr marL="84406" marR="84406"/>
                </a:tc>
                <a:tc>
                  <a:txBody>
                    <a:bodyPr/>
                    <a:lstStyle/>
                    <a:p>
                      <a:r>
                        <a:rPr kumimoji="1" lang="en-US" altLang="ja-JP" sz="1100" dirty="0" smtClean="0">
                          <a:latin typeface="Tahoma" pitchFamily="34" charset="0"/>
                          <a:cs typeface="Tahoma" pitchFamily="34" charset="0"/>
                        </a:rPr>
                        <a:t>92,400,774</a:t>
                      </a:r>
                      <a:endParaRPr kumimoji="1" lang="ja-JP" altLang="en-US" sz="1100" dirty="0">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4173186" y="2060848"/>
            <a:ext cx="4519887" cy="369332"/>
          </a:xfrm>
          <a:prstGeom prst="rect">
            <a:avLst/>
          </a:prstGeom>
          <a:noFill/>
        </p:spPr>
        <p:txBody>
          <a:bodyPr wrap="square" rtlCol="0">
            <a:spAutoFit/>
          </a:bodyPr>
          <a:lstStyle/>
          <a:p>
            <a:pPr>
              <a:buFont typeface="Arial" pitchFamily="34" charset="0"/>
              <a:buChar char="•"/>
            </a:pPr>
            <a:r>
              <a:rPr kumimoji="1" lang="en-US" altLang="ja-JP" dirty="0" smtClean="0">
                <a:latin typeface="Tahoma" pitchFamily="34" charset="0"/>
                <a:cs typeface="Tahoma" pitchFamily="34" charset="0"/>
              </a:rPr>
              <a:t>Upload – Always effected by worst case</a:t>
            </a:r>
            <a:endParaRPr kumimoji="1" lang="ja-JP" altLang="en-US" dirty="0">
              <a:latin typeface="Tahoma" pitchFamily="34" charset="0"/>
              <a:cs typeface="Tahoma" pitchFamily="34" charset="0"/>
            </a:endParaRPr>
          </a:p>
        </p:txBody>
      </p:sp>
      <p:sp>
        <p:nvSpPr>
          <p:cNvPr id="87" name="テキスト ボックス 86"/>
          <p:cNvSpPr txBox="1"/>
          <p:nvPr/>
        </p:nvSpPr>
        <p:spPr>
          <a:xfrm>
            <a:off x="4106718" y="4005064"/>
            <a:ext cx="5118107" cy="646331"/>
          </a:xfrm>
          <a:prstGeom prst="rect">
            <a:avLst/>
          </a:prstGeom>
          <a:noFill/>
        </p:spPr>
        <p:txBody>
          <a:bodyPr wrap="square" rtlCol="0">
            <a:spAutoFit/>
          </a:bodyPr>
          <a:lstStyle/>
          <a:p>
            <a:pPr>
              <a:buFont typeface="Arial" pitchFamily="34" charset="0"/>
              <a:buChar char="•"/>
            </a:pPr>
            <a:r>
              <a:rPr kumimoji="1" lang="en-US" altLang="ja-JP" dirty="0" smtClean="0">
                <a:latin typeface="Tahoma" pitchFamily="34" charset="0"/>
                <a:cs typeface="Tahoma" pitchFamily="34" charset="0"/>
              </a:rPr>
              <a:t>Download – worse case is </a:t>
            </a:r>
            <a:r>
              <a:rPr kumimoji="1" lang="en-US" altLang="ja-JP" dirty="0" err="1" smtClean="0">
                <a:latin typeface="Tahoma" pitchFamily="34" charset="0"/>
                <a:cs typeface="Tahoma" pitchFamily="34" charset="0"/>
              </a:rPr>
              <a:t>ramdomly</a:t>
            </a:r>
            <a:r>
              <a:rPr kumimoji="1" lang="en-US" altLang="ja-JP" dirty="0" smtClean="0">
                <a:latin typeface="Tahoma" pitchFamily="34" charset="0"/>
                <a:cs typeface="Tahoma" pitchFamily="34" charset="0"/>
              </a:rPr>
              <a:t> </a:t>
            </a:r>
            <a:r>
              <a:rPr kumimoji="1" lang="en-US" altLang="ja-JP" dirty="0" err="1" smtClean="0">
                <a:latin typeface="Tahoma" pitchFamily="34" charset="0"/>
                <a:cs typeface="Tahoma" pitchFamily="34" charset="0"/>
              </a:rPr>
              <a:t>choosed</a:t>
            </a:r>
            <a:r>
              <a:rPr kumimoji="1" lang="en-US" altLang="ja-JP" dirty="0" smtClean="0">
                <a:latin typeface="Tahoma" pitchFamily="34" charset="0"/>
                <a:cs typeface="Tahoma" pitchFamily="34" charset="0"/>
              </a:rPr>
              <a:t> (about 1/3)</a:t>
            </a:r>
            <a:endParaRPr kumimoji="1" lang="ja-JP" altLang="en-US" dirty="0">
              <a:latin typeface="Tahoma" pitchFamily="34" charset="0"/>
              <a:cs typeface="Tahoma" pitchFamily="34" charset="0"/>
            </a:endParaRPr>
          </a:p>
        </p:txBody>
      </p:sp>
      <p:sp>
        <p:nvSpPr>
          <p:cNvPr id="88" name="円/楕円 87"/>
          <p:cNvSpPr/>
          <p:nvPr/>
        </p:nvSpPr>
        <p:spPr bwMode="auto">
          <a:xfrm>
            <a:off x="3043215" y="4797153"/>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ahoma" pitchFamily="34" charset="0"/>
                <a:cs typeface="Tahoma" pitchFamily="34" charset="0"/>
              </a:rPr>
              <a:t>Client</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89" name="直線矢印コネクタ 88"/>
          <p:cNvCxnSpPr/>
          <p:nvPr/>
        </p:nvCxnSpPr>
        <p:spPr bwMode="auto">
          <a:xfrm flipV="1">
            <a:off x="3637565" y="4725144"/>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5" name="テキスト ボックス 34"/>
          <p:cNvSpPr txBox="1"/>
          <p:nvPr/>
        </p:nvSpPr>
        <p:spPr>
          <a:xfrm>
            <a:off x="4439062" y="1124745"/>
            <a:ext cx="3855198" cy="646331"/>
          </a:xfrm>
          <a:prstGeom prst="rect">
            <a:avLst/>
          </a:prstGeom>
          <a:noFill/>
        </p:spPr>
        <p:txBody>
          <a:bodyPr wrap="square" rtlCol="0">
            <a:spAutoFit/>
          </a:bodyPr>
          <a:lstStyle/>
          <a:p>
            <a:r>
              <a:rPr kumimoji="1" lang="en-US" altLang="ja-JP" dirty="0" smtClean="0"/>
              <a:t>Swift cannot perform well when </a:t>
            </a:r>
            <a:r>
              <a:rPr kumimoji="1" lang="en-US" altLang="ja-JP" dirty="0" err="1" smtClean="0"/>
              <a:t>confgirure</a:t>
            </a:r>
            <a:r>
              <a:rPr kumimoji="1" lang="en-US" altLang="ja-JP" dirty="0" smtClean="0"/>
              <a:t> it in inter-region. </a:t>
            </a:r>
            <a:endParaRPr kumimoji="1" lang="ja-JP" altLang="en-US" dirty="0"/>
          </a:p>
        </p:txBody>
      </p:sp>
      <p:sp>
        <p:nvSpPr>
          <p:cNvPr id="34" name="テキスト ボックス 33"/>
          <p:cNvSpPr txBox="1"/>
          <p:nvPr/>
        </p:nvSpPr>
        <p:spPr>
          <a:xfrm>
            <a:off x="583865" y="5949280"/>
            <a:ext cx="620683" cy="369332"/>
          </a:xfrm>
          <a:prstGeom prst="rect">
            <a:avLst/>
          </a:prstGeom>
          <a:noFill/>
        </p:spPr>
        <p:txBody>
          <a:bodyPr wrap="none" rtlCol="0">
            <a:spAutoFit/>
          </a:bodyPr>
          <a:lstStyle/>
          <a:p>
            <a:r>
              <a:rPr kumimoji="1" lang="en-US" altLang="ja-JP" dirty="0" smtClean="0"/>
              <a:t>10G</a:t>
            </a:r>
            <a:endParaRPr kumimoji="1" lang="ja-JP" altLang="en-US" dirty="0"/>
          </a:p>
        </p:txBody>
      </p:sp>
      <p:sp>
        <p:nvSpPr>
          <p:cNvPr id="36" name="テキスト ボックス 35"/>
          <p:cNvSpPr txBox="1"/>
          <p:nvPr/>
        </p:nvSpPr>
        <p:spPr>
          <a:xfrm>
            <a:off x="716803" y="5229200"/>
            <a:ext cx="492443" cy="369332"/>
          </a:xfrm>
          <a:prstGeom prst="rect">
            <a:avLst/>
          </a:prstGeom>
          <a:noFill/>
        </p:spPr>
        <p:txBody>
          <a:bodyPr wrap="none" rtlCol="0">
            <a:spAutoFit/>
          </a:bodyPr>
          <a:lstStyle/>
          <a:p>
            <a:r>
              <a:rPr kumimoji="1" lang="en-US" altLang="ja-JP" dirty="0" smtClean="0"/>
              <a:t>1G</a:t>
            </a:r>
            <a:endParaRPr kumimoji="1" lang="ja-JP" altLang="en-US" dirty="0"/>
          </a:p>
        </p:txBody>
      </p:sp>
      <p:sp>
        <p:nvSpPr>
          <p:cNvPr id="40" name="テキスト ボックス 39"/>
          <p:cNvSpPr txBox="1"/>
          <p:nvPr/>
        </p:nvSpPr>
        <p:spPr>
          <a:xfrm>
            <a:off x="3043215" y="5589240"/>
            <a:ext cx="902811" cy="369332"/>
          </a:xfrm>
          <a:prstGeom prst="rect">
            <a:avLst/>
          </a:prstGeom>
          <a:noFill/>
        </p:spPr>
        <p:txBody>
          <a:bodyPr wrap="none" rtlCol="0">
            <a:spAutoFit/>
          </a:bodyPr>
          <a:lstStyle/>
          <a:p>
            <a:r>
              <a:rPr kumimoji="1" lang="en-US" altLang="ja-JP" dirty="0" err="1" smtClean="0"/>
              <a:t>netperf</a:t>
            </a:r>
            <a:endParaRPr kumimoji="1" lang="ja-JP"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5051" y="188640"/>
            <a:ext cx="8229600" cy="582594"/>
          </a:xfrm>
        </p:spPr>
        <p:txBody>
          <a:bodyPr/>
          <a:lstStyle/>
          <a:p>
            <a:r>
              <a:rPr kumimoji="1" lang="en-US" altLang="ja-JP" sz="4400" dirty="0" smtClean="0"/>
              <a:t>Performance : with cache</a:t>
            </a:r>
            <a:endParaRPr kumimoji="1" lang="ja-JP" altLang="en-US" sz="4400" dirty="0"/>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pPr>
                <a:defRPr/>
              </a:pPr>
              <a:t>46</a:t>
            </a:fld>
            <a:endParaRPr lang="en-US" altLang="ja-JP"/>
          </a:p>
        </p:txBody>
      </p:sp>
      <p:graphicFrame>
        <p:nvGraphicFramePr>
          <p:cNvPr id="84" name="表 83"/>
          <p:cNvGraphicFramePr>
            <a:graphicFrameLocks noGrp="1"/>
          </p:cNvGraphicFramePr>
          <p:nvPr/>
        </p:nvGraphicFramePr>
        <p:xfrm>
          <a:off x="4306124" y="2924944"/>
          <a:ext cx="4052086" cy="1810504"/>
        </p:xfrm>
        <a:graphic>
          <a:graphicData uri="http://schemas.openxmlformats.org/drawingml/2006/table">
            <a:tbl>
              <a:tblPr firstRow="1" bandRow="1">
                <a:tableStyleId>{5C22544A-7EE6-4342-B048-85BDC9FD1C3A}</a:tableStyleId>
              </a:tblPr>
              <a:tblGrid>
                <a:gridCol w="504386"/>
                <a:gridCol w="709540"/>
                <a:gridCol w="709540"/>
                <a:gridCol w="709540"/>
                <a:gridCol w="709540"/>
                <a:gridCol w="709540"/>
              </a:tblGrid>
              <a:tr h="288032">
                <a:tc>
                  <a:txBody>
                    <a:bodyPr/>
                    <a:lstStyle/>
                    <a:p>
                      <a:endParaRPr kumimoji="1" lang="ja-JP" altLang="en-US" sz="1200" dirty="0"/>
                    </a:p>
                  </a:txBody>
                  <a:tcPr marL="84406" marR="84406"/>
                </a:tc>
                <a:tc>
                  <a:txBody>
                    <a:bodyPr/>
                    <a:lstStyle/>
                    <a:p>
                      <a:pPr algn="ctr"/>
                      <a:r>
                        <a:rPr kumimoji="1" lang="en-US" altLang="ja-JP" sz="1200" dirty="0" smtClean="0">
                          <a:latin typeface="Tahoma" pitchFamily="34" charset="0"/>
                          <a:cs typeface="Tahoma" pitchFamily="34" charset="0"/>
                        </a:rPr>
                        <a:t>1</a:t>
                      </a:r>
                      <a:endParaRPr kumimoji="1" lang="ja-JP" altLang="en-US" sz="1200" dirty="0">
                        <a:latin typeface="Tahoma" pitchFamily="34" charset="0"/>
                        <a:cs typeface="Tahoma" pitchFamily="34" charset="0"/>
                      </a:endParaRPr>
                    </a:p>
                  </a:txBody>
                  <a:tcPr marL="84406" marR="84406"/>
                </a:tc>
                <a:tc>
                  <a:txBody>
                    <a:bodyPr/>
                    <a:lstStyle/>
                    <a:p>
                      <a:pPr algn="ctr"/>
                      <a:r>
                        <a:rPr kumimoji="1" lang="en-US" altLang="ja-JP" sz="1200" dirty="0" smtClean="0">
                          <a:latin typeface="Tahoma" pitchFamily="34" charset="0"/>
                          <a:cs typeface="Tahoma" pitchFamily="34" charset="0"/>
                        </a:rPr>
                        <a:t>2</a:t>
                      </a:r>
                      <a:endParaRPr kumimoji="1" lang="ja-JP" altLang="en-US" sz="1200" dirty="0">
                        <a:latin typeface="Tahoma" pitchFamily="34" charset="0"/>
                        <a:cs typeface="Tahoma" pitchFamily="34" charset="0"/>
                      </a:endParaRPr>
                    </a:p>
                  </a:txBody>
                  <a:tcPr marL="84406" marR="84406"/>
                </a:tc>
                <a:tc>
                  <a:txBody>
                    <a:bodyPr/>
                    <a:lstStyle/>
                    <a:p>
                      <a:pPr algn="ctr"/>
                      <a:r>
                        <a:rPr kumimoji="1" lang="en-US" altLang="ja-JP" sz="1200" dirty="0" smtClean="0">
                          <a:latin typeface="Tahoma" pitchFamily="34" charset="0"/>
                          <a:cs typeface="Tahoma" pitchFamily="34" charset="0"/>
                        </a:rPr>
                        <a:t>3</a:t>
                      </a:r>
                      <a:endParaRPr kumimoji="1" lang="ja-JP" altLang="en-US" sz="1200" dirty="0">
                        <a:latin typeface="Tahoma" pitchFamily="34" charset="0"/>
                        <a:cs typeface="Tahoma" pitchFamily="34" charset="0"/>
                      </a:endParaRPr>
                    </a:p>
                  </a:txBody>
                  <a:tcPr marL="84406" marR="84406"/>
                </a:tc>
                <a:tc>
                  <a:txBody>
                    <a:bodyPr/>
                    <a:lstStyle/>
                    <a:p>
                      <a:pPr algn="ctr"/>
                      <a:r>
                        <a:rPr kumimoji="1" lang="en-US" altLang="ja-JP" sz="1200" dirty="0" smtClean="0">
                          <a:latin typeface="Tahoma" pitchFamily="34" charset="0"/>
                          <a:cs typeface="Tahoma" pitchFamily="34" charset="0"/>
                        </a:rPr>
                        <a:t>4</a:t>
                      </a:r>
                      <a:endParaRPr kumimoji="1" lang="ja-JP" altLang="en-US" sz="1200" dirty="0">
                        <a:latin typeface="Tahoma" pitchFamily="34" charset="0"/>
                        <a:cs typeface="Tahoma" pitchFamily="34" charset="0"/>
                      </a:endParaRPr>
                    </a:p>
                  </a:txBody>
                  <a:tcPr marL="84406" marR="84406"/>
                </a:tc>
                <a:tc>
                  <a:txBody>
                    <a:bodyPr/>
                    <a:lstStyle/>
                    <a:p>
                      <a:pPr algn="ctr"/>
                      <a:r>
                        <a:rPr kumimoji="1" lang="en-US" altLang="ja-JP" sz="1200" dirty="0" smtClean="0">
                          <a:latin typeface="Tahoma" pitchFamily="34" charset="0"/>
                          <a:cs typeface="Tahoma" pitchFamily="34" charset="0"/>
                        </a:rPr>
                        <a:t>5</a:t>
                      </a:r>
                      <a:endParaRPr kumimoji="1" lang="ja-JP" altLang="en-US" sz="1200" dirty="0">
                        <a:latin typeface="Tahoma" pitchFamily="34" charset="0"/>
                        <a:cs typeface="Tahoma" pitchFamily="34" charset="0"/>
                      </a:endParaRPr>
                    </a:p>
                  </a:txBody>
                  <a:tcPr marL="84406" marR="84406"/>
                </a:tc>
              </a:tr>
              <a:tr h="288032">
                <a:tc>
                  <a:txBody>
                    <a:bodyPr/>
                    <a:lstStyle/>
                    <a:p>
                      <a:r>
                        <a:rPr kumimoji="1" lang="en-US" altLang="ja-JP" sz="1050" dirty="0" smtClean="0">
                          <a:latin typeface="Tahoma" pitchFamily="34" charset="0"/>
                          <a:cs typeface="Tahoma" pitchFamily="34" charset="0"/>
                        </a:rPr>
                        <a:t>1K</a:t>
                      </a:r>
                    </a:p>
                  </a:txBody>
                  <a:tcPr marL="84406" marR="84406"/>
                </a:tc>
                <a:tc>
                  <a:txBody>
                    <a:bodyPr/>
                    <a:lstStyle/>
                    <a:p>
                      <a:r>
                        <a:rPr kumimoji="1" lang="en-US" altLang="ja-JP" sz="1050" b="1" dirty="0" smtClean="0">
                          <a:solidFill>
                            <a:srgbClr val="C00000"/>
                          </a:solidFill>
                          <a:latin typeface="Tahoma" pitchFamily="34" charset="0"/>
                          <a:cs typeface="Tahoma" pitchFamily="34" charset="0"/>
                        </a:rPr>
                        <a:t>2,388</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2,027</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1,629</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2,718</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2,423</a:t>
                      </a:r>
                      <a:endParaRPr kumimoji="1" lang="ja-JP" altLang="en-US" sz="105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050" dirty="0" smtClean="0">
                          <a:latin typeface="Tahoma" pitchFamily="34" charset="0"/>
                          <a:cs typeface="Tahoma" pitchFamily="34" charset="0"/>
                        </a:rPr>
                        <a:t>1M</a:t>
                      </a:r>
                      <a:endParaRPr kumimoji="1" lang="ja-JP" altLang="en-US" sz="1050" dirty="0">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521,456</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479,606</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488,142</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455,359</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541,622</a:t>
                      </a:r>
                      <a:endParaRPr kumimoji="1" lang="ja-JP" altLang="en-US" sz="105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050" dirty="0" smtClean="0">
                          <a:latin typeface="Tahoma" pitchFamily="34" charset="0"/>
                          <a:cs typeface="Tahoma" pitchFamily="34" charset="0"/>
                        </a:rPr>
                        <a:t>10M</a:t>
                      </a:r>
                      <a:endParaRPr kumimoji="1" lang="ja-JP" altLang="en-US" sz="1050" dirty="0">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727,240</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678,511</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724,562</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730,127</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699,518</a:t>
                      </a:r>
                      <a:endParaRPr kumimoji="1" lang="ja-JP" altLang="en-US" sz="1050" b="1" dirty="0">
                        <a:solidFill>
                          <a:srgbClr val="C00000"/>
                        </a:solidFill>
                        <a:latin typeface="Tahoma" pitchFamily="34" charset="0"/>
                        <a:cs typeface="Tahoma" pitchFamily="34" charset="0"/>
                      </a:endParaRPr>
                    </a:p>
                  </a:txBody>
                  <a:tcPr marL="84406" marR="84406"/>
                </a:tc>
              </a:tr>
              <a:tr h="288032">
                <a:tc>
                  <a:txBody>
                    <a:bodyPr/>
                    <a:lstStyle/>
                    <a:p>
                      <a:r>
                        <a:rPr kumimoji="1" lang="en-US" altLang="ja-JP" sz="1050" dirty="0" smtClean="0">
                          <a:latin typeface="Tahoma" pitchFamily="34" charset="0"/>
                          <a:cs typeface="Tahoma" pitchFamily="34" charset="0"/>
                        </a:rPr>
                        <a:t>100M</a:t>
                      </a:r>
                      <a:endParaRPr kumimoji="1" lang="ja-JP" altLang="en-US" sz="1050" dirty="0">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786,893</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777,227</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787,707</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782,546</a:t>
                      </a:r>
                      <a:endParaRPr kumimoji="1" lang="ja-JP" altLang="en-US" sz="1050" b="1" dirty="0">
                        <a:solidFill>
                          <a:srgbClr val="C00000"/>
                        </a:solidFill>
                        <a:latin typeface="Tahoma" pitchFamily="34" charset="0"/>
                        <a:cs typeface="Tahoma" pitchFamily="34" charset="0"/>
                      </a:endParaRPr>
                    </a:p>
                  </a:txBody>
                  <a:tcPr marL="84406" marR="84406"/>
                </a:tc>
                <a:tc>
                  <a:txBody>
                    <a:bodyPr/>
                    <a:lstStyle/>
                    <a:p>
                      <a:r>
                        <a:rPr kumimoji="1" lang="en-US" altLang="ja-JP" sz="1050" b="1" dirty="0" smtClean="0">
                          <a:solidFill>
                            <a:srgbClr val="C00000"/>
                          </a:solidFill>
                          <a:latin typeface="Tahoma" pitchFamily="34" charset="0"/>
                          <a:cs typeface="Tahoma" pitchFamily="34" charset="0"/>
                        </a:rPr>
                        <a:t>784,544</a:t>
                      </a:r>
                      <a:endParaRPr kumimoji="1" lang="ja-JP" altLang="en-US" sz="1050" b="1" dirty="0">
                        <a:solidFill>
                          <a:srgbClr val="C00000"/>
                        </a:solidFill>
                        <a:latin typeface="Tahoma" pitchFamily="34" charset="0"/>
                        <a:cs typeface="Tahoma" pitchFamily="34" charset="0"/>
                      </a:endParaRPr>
                    </a:p>
                  </a:txBody>
                  <a:tcPr marL="84406" marR="84406"/>
                </a:tc>
              </a:tr>
            </a:tbl>
          </a:graphicData>
        </a:graphic>
      </p:graphicFrame>
      <p:graphicFrame>
        <p:nvGraphicFramePr>
          <p:cNvPr id="85" name="表 84"/>
          <p:cNvGraphicFramePr>
            <a:graphicFrameLocks noGrp="1"/>
          </p:cNvGraphicFramePr>
          <p:nvPr/>
        </p:nvGraphicFramePr>
        <p:xfrm>
          <a:off x="4239656" y="4797152"/>
          <a:ext cx="4770122" cy="1764784"/>
        </p:xfrm>
        <a:graphic>
          <a:graphicData uri="http://schemas.openxmlformats.org/drawingml/2006/table">
            <a:tbl>
              <a:tblPr firstRow="1" bandRow="1">
                <a:tableStyleId>{5C22544A-7EE6-4342-B048-85BDC9FD1C3A}</a:tableStyleId>
              </a:tblPr>
              <a:tblGrid>
                <a:gridCol w="489732"/>
                <a:gridCol w="856078"/>
                <a:gridCol w="856078"/>
                <a:gridCol w="856078"/>
                <a:gridCol w="856078"/>
                <a:gridCol w="856078"/>
              </a:tblGrid>
              <a:tr h="288032">
                <a:tc>
                  <a:txBody>
                    <a:bodyPr/>
                    <a:lstStyle/>
                    <a:p>
                      <a:endParaRPr kumimoji="1" lang="ja-JP" altLang="en-US" sz="1100" dirty="0"/>
                    </a:p>
                  </a:txBody>
                  <a:tcPr marL="84406" marR="84406"/>
                </a:tc>
                <a:tc>
                  <a:txBody>
                    <a:bodyPr/>
                    <a:lstStyle/>
                    <a:p>
                      <a:pPr algn="ctr"/>
                      <a:r>
                        <a:rPr kumimoji="1" lang="en-US" altLang="ja-JP" sz="1100" dirty="0" smtClean="0">
                          <a:latin typeface="Tahoma" pitchFamily="34" charset="0"/>
                          <a:cs typeface="Tahoma" pitchFamily="34" charset="0"/>
                        </a:rPr>
                        <a:t>1</a:t>
                      </a:r>
                      <a:endParaRPr kumimoji="1" lang="ja-JP" altLang="en-US" sz="1100" dirty="0">
                        <a:latin typeface="Tahoma" pitchFamily="34" charset="0"/>
                        <a:cs typeface="Tahoma" pitchFamily="34" charset="0"/>
                      </a:endParaRPr>
                    </a:p>
                  </a:txBody>
                  <a:tcPr marL="84406" marR="84406"/>
                </a:tc>
                <a:tc>
                  <a:txBody>
                    <a:bodyPr/>
                    <a:lstStyle/>
                    <a:p>
                      <a:pPr algn="ctr"/>
                      <a:r>
                        <a:rPr kumimoji="1" lang="en-US" altLang="ja-JP" sz="1100" dirty="0" smtClean="0">
                          <a:latin typeface="Tahoma" pitchFamily="34" charset="0"/>
                          <a:cs typeface="Tahoma" pitchFamily="34" charset="0"/>
                        </a:rPr>
                        <a:t>2</a:t>
                      </a:r>
                      <a:endParaRPr kumimoji="1" lang="ja-JP" altLang="en-US" sz="1100" dirty="0">
                        <a:latin typeface="Tahoma" pitchFamily="34" charset="0"/>
                        <a:cs typeface="Tahoma" pitchFamily="34" charset="0"/>
                      </a:endParaRPr>
                    </a:p>
                  </a:txBody>
                  <a:tcPr marL="84406" marR="84406"/>
                </a:tc>
                <a:tc>
                  <a:txBody>
                    <a:bodyPr/>
                    <a:lstStyle/>
                    <a:p>
                      <a:pPr algn="ctr"/>
                      <a:r>
                        <a:rPr kumimoji="1" lang="en-US" altLang="ja-JP" sz="1100" dirty="0" smtClean="0">
                          <a:latin typeface="Tahoma" pitchFamily="34" charset="0"/>
                          <a:cs typeface="Tahoma" pitchFamily="34" charset="0"/>
                        </a:rPr>
                        <a:t>3</a:t>
                      </a:r>
                      <a:endParaRPr kumimoji="1" lang="ja-JP" altLang="en-US" sz="1100" dirty="0">
                        <a:latin typeface="Tahoma" pitchFamily="34" charset="0"/>
                        <a:cs typeface="Tahoma" pitchFamily="34" charset="0"/>
                      </a:endParaRPr>
                    </a:p>
                  </a:txBody>
                  <a:tcPr marL="84406" marR="84406"/>
                </a:tc>
                <a:tc>
                  <a:txBody>
                    <a:bodyPr/>
                    <a:lstStyle/>
                    <a:p>
                      <a:pPr algn="ctr"/>
                      <a:r>
                        <a:rPr kumimoji="1" lang="en-US" altLang="ja-JP" sz="1100" dirty="0" smtClean="0">
                          <a:latin typeface="Tahoma" pitchFamily="34" charset="0"/>
                          <a:cs typeface="Tahoma" pitchFamily="34" charset="0"/>
                        </a:rPr>
                        <a:t>4</a:t>
                      </a:r>
                      <a:endParaRPr kumimoji="1" lang="ja-JP" altLang="en-US" sz="1100" dirty="0">
                        <a:latin typeface="Tahoma" pitchFamily="34" charset="0"/>
                        <a:cs typeface="Tahoma" pitchFamily="34" charset="0"/>
                      </a:endParaRPr>
                    </a:p>
                  </a:txBody>
                  <a:tcPr marL="84406" marR="84406"/>
                </a:tc>
                <a:tc>
                  <a:txBody>
                    <a:bodyPr/>
                    <a:lstStyle/>
                    <a:p>
                      <a:pPr algn="ctr"/>
                      <a:r>
                        <a:rPr kumimoji="1" lang="en-US" altLang="ja-JP" sz="1100" dirty="0" smtClean="0">
                          <a:latin typeface="Tahoma" pitchFamily="34" charset="0"/>
                          <a:cs typeface="Tahoma" pitchFamily="34" charset="0"/>
                        </a:rPr>
                        <a:t>5</a:t>
                      </a:r>
                      <a:endParaRPr kumimoji="1" lang="ja-JP" altLang="en-US" sz="1100" dirty="0">
                        <a:latin typeface="Tahoma" pitchFamily="34" charset="0"/>
                        <a:cs typeface="Tahoma" pitchFamily="34" charset="0"/>
                      </a:endParaRPr>
                    </a:p>
                  </a:txBody>
                  <a:tcPr marL="84406" marR="84406"/>
                </a:tc>
              </a:tr>
              <a:tr h="288032">
                <a:tc>
                  <a:txBody>
                    <a:bodyPr/>
                    <a:lstStyle/>
                    <a:p>
                      <a:r>
                        <a:rPr kumimoji="1" lang="en-US" altLang="ja-JP" sz="1000" dirty="0" smtClean="0">
                          <a:latin typeface="Tahoma" pitchFamily="34" charset="0"/>
                          <a:cs typeface="Tahoma" pitchFamily="34" charset="0"/>
                        </a:rPr>
                        <a:t>1K</a:t>
                      </a:r>
                    </a:p>
                  </a:txBody>
                  <a:tcPr marL="84406" marR="84406"/>
                </a:tc>
                <a:tc>
                  <a:txBody>
                    <a:bodyPr/>
                    <a:lstStyle/>
                    <a:p>
                      <a:r>
                        <a:rPr kumimoji="1" lang="en-US" altLang="ja-JP" sz="1000" dirty="0" smtClean="0">
                          <a:solidFill>
                            <a:schemeClr val="tx1"/>
                          </a:solidFill>
                          <a:latin typeface="Tahoma" pitchFamily="34" charset="0"/>
                          <a:cs typeface="Tahoma" pitchFamily="34" charset="0"/>
                        </a:rPr>
                        <a:t>398,133</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415,753</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397,979</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446,576</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406,510</a:t>
                      </a:r>
                      <a:endParaRPr kumimoji="1" lang="ja-JP" altLang="en-US" sz="1000" dirty="0">
                        <a:solidFill>
                          <a:schemeClr val="tx1"/>
                        </a:solidFill>
                        <a:latin typeface="Tahoma" pitchFamily="34" charset="0"/>
                        <a:cs typeface="Tahoma" pitchFamily="34" charset="0"/>
                      </a:endParaRPr>
                    </a:p>
                  </a:txBody>
                  <a:tcPr marL="84406" marR="84406"/>
                </a:tc>
              </a:tr>
              <a:tr h="288032">
                <a:tc>
                  <a:txBody>
                    <a:bodyPr/>
                    <a:lstStyle/>
                    <a:p>
                      <a:r>
                        <a:rPr kumimoji="1" lang="en-US" altLang="ja-JP" sz="1000" dirty="0" smtClean="0">
                          <a:latin typeface="Tahoma" pitchFamily="34" charset="0"/>
                          <a:cs typeface="Tahoma" pitchFamily="34" charset="0"/>
                        </a:rPr>
                        <a:t>1M</a:t>
                      </a:r>
                      <a:endParaRPr kumimoji="1" lang="ja-JP" altLang="en-US" sz="1000" dirty="0">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9,238,473</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202,193,598</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177,694,628</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161,992,275</a:t>
                      </a:r>
                      <a:endParaRPr kumimoji="1" lang="ja-JP" altLang="en-US" sz="1000" b="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134,450,057</a:t>
                      </a:r>
                      <a:endParaRPr kumimoji="1" lang="ja-JP" altLang="en-US" sz="1000" dirty="0">
                        <a:solidFill>
                          <a:schemeClr val="tx1"/>
                        </a:solidFill>
                        <a:latin typeface="Tahoma" pitchFamily="34" charset="0"/>
                        <a:cs typeface="Tahoma" pitchFamily="34" charset="0"/>
                      </a:endParaRPr>
                    </a:p>
                  </a:txBody>
                  <a:tcPr marL="84406" marR="84406"/>
                </a:tc>
              </a:tr>
              <a:tr h="288032">
                <a:tc>
                  <a:txBody>
                    <a:bodyPr/>
                    <a:lstStyle/>
                    <a:p>
                      <a:r>
                        <a:rPr kumimoji="1" lang="en-US" altLang="ja-JP" sz="1000" dirty="0" smtClean="0">
                          <a:latin typeface="Tahoma" pitchFamily="34" charset="0"/>
                          <a:cs typeface="Tahoma" pitchFamily="34" charset="0"/>
                        </a:rPr>
                        <a:t>10M</a:t>
                      </a:r>
                      <a:endParaRPr kumimoji="1" lang="ja-JP" altLang="en-US" sz="1000" dirty="0">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55,186,177</a:t>
                      </a:r>
                      <a:endParaRPr kumimoji="1" lang="ja-JP" altLang="en-US" sz="1000" b="0" dirty="0">
                        <a:solidFill>
                          <a:schemeClr val="tx1"/>
                        </a:solidFill>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288,776,403</a:t>
                      </a:r>
                      <a:endParaRPr kumimoji="1" lang="ja-JP" altLang="en-US" sz="1000" b="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319,892,614</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331,691,392</a:t>
                      </a:r>
                      <a:endParaRPr kumimoji="1" lang="ja-JP" altLang="en-US" sz="1000" b="0" dirty="0">
                        <a:solidFill>
                          <a:schemeClr val="tx1"/>
                        </a:solidFill>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307,500,293</a:t>
                      </a:r>
                      <a:endParaRPr kumimoji="1" lang="ja-JP" altLang="en-US" sz="1000" b="0" dirty="0">
                        <a:solidFill>
                          <a:schemeClr val="tx1"/>
                        </a:solidFill>
                        <a:latin typeface="Tahoma" pitchFamily="34" charset="0"/>
                        <a:cs typeface="Tahoma" pitchFamily="34" charset="0"/>
                      </a:endParaRPr>
                    </a:p>
                  </a:txBody>
                  <a:tcPr marL="84406" marR="84406"/>
                </a:tc>
              </a:tr>
              <a:tr h="288032">
                <a:tc>
                  <a:txBody>
                    <a:bodyPr/>
                    <a:lstStyle/>
                    <a:p>
                      <a:r>
                        <a:rPr kumimoji="1" lang="en-US" altLang="ja-JP" sz="1000" dirty="0" smtClean="0">
                          <a:latin typeface="Tahoma" pitchFamily="34" charset="0"/>
                          <a:cs typeface="Tahoma" pitchFamily="34" charset="0"/>
                        </a:rPr>
                        <a:t>100M</a:t>
                      </a:r>
                      <a:endParaRPr kumimoji="1" lang="ja-JP" altLang="en-US" sz="1000" dirty="0">
                        <a:latin typeface="Tahoma" pitchFamily="34" charset="0"/>
                        <a:cs typeface="Tahoma" pitchFamily="34" charset="0"/>
                      </a:endParaRPr>
                    </a:p>
                  </a:txBody>
                  <a:tcPr marL="84406" marR="84406"/>
                </a:tc>
                <a:tc>
                  <a:txBody>
                    <a:bodyPr/>
                    <a:lstStyle/>
                    <a:p>
                      <a:r>
                        <a:rPr kumimoji="1" lang="en-US" altLang="ja-JP" sz="1000" b="0" dirty="0" smtClean="0">
                          <a:solidFill>
                            <a:schemeClr val="tx1"/>
                          </a:solidFill>
                          <a:latin typeface="Tahoma" pitchFamily="34" charset="0"/>
                          <a:cs typeface="Tahoma" pitchFamily="34" charset="0"/>
                        </a:rPr>
                        <a:t>473,135,008</a:t>
                      </a:r>
                      <a:endParaRPr kumimoji="1" lang="ja-JP" altLang="en-US" sz="1000" b="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471,484,134</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467,654,981</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412,153,419</a:t>
                      </a:r>
                      <a:endParaRPr kumimoji="1" lang="ja-JP" altLang="en-US" sz="1000" dirty="0">
                        <a:solidFill>
                          <a:schemeClr val="tx1"/>
                        </a:solidFill>
                        <a:latin typeface="Tahoma" pitchFamily="34" charset="0"/>
                        <a:cs typeface="Tahoma" pitchFamily="34" charset="0"/>
                      </a:endParaRPr>
                    </a:p>
                  </a:txBody>
                  <a:tcPr marL="84406" marR="84406"/>
                </a:tc>
                <a:tc>
                  <a:txBody>
                    <a:bodyPr/>
                    <a:lstStyle/>
                    <a:p>
                      <a:r>
                        <a:rPr kumimoji="1" lang="en-US" altLang="ja-JP" sz="1000" dirty="0" smtClean="0">
                          <a:solidFill>
                            <a:schemeClr val="tx1"/>
                          </a:solidFill>
                          <a:latin typeface="Tahoma" pitchFamily="34" charset="0"/>
                          <a:cs typeface="Tahoma" pitchFamily="34" charset="0"/>
                        </a:rPr>
                        <a:t>451,464,516</a:t>
                      </a:r>
                      <a:endParaRPr kumimoji="1" lang="ja-JP" altLang="en-US" sz="1000" dirty="0">
                        <a:solidFill>
                          <a:schemeClr val="tx1"/>
                        </a:solidFill>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4040248" y="2492896"/>
            <a:ext cx="3855198" cy="338554"/>
          </a:xfrm>
          <a:prstGeom prst="rect">
            <a:avLst/>
          </a:prstGeom>
          <a:noFill/>
        </p:spPr>
        <p:txBody>
          <a:bodyPr wrap="square" rtlCol="0">
            <a:spAutoFit/>
          </a:bodyPr>
          <a:lstStyle/>
          <a:p>
            <a:pPr>
              <a:buFont typeface="Arial" pitchFamily="34" charset="0"/>
              <a:buChar char="•"/>
            </a:pPr>
            <a:r>
              <a:rPr kumimoji="1" lang="en-US" altLang="ja-JP" sz="1600" dirty="0" smtClean="0">
                <a:latin typeface="Tahoma" pitchFamily="34" charset="0"/>
                <a:cs typeface="Tahoma" pitchFamily="34" charset="0"/>
              </a:rPr>
              <a:t>Upload – Always effected by worst case</a:t>
            </a:r>
            <a:endParaRPr kumimoji="1" lang="ja-JP" altLang="en-US" sz="1600" dirty="0">
              <a:latin typeface="Tahoma" pitchFamily="34" charset="0"/>
              <a:cs typeface="Tahoma" pitchFamily="34" charset="0"/>
            </a:endParaRPr>
          </a:p>
        </p:txBody>
      </p:sp>
      <p:sp>
        <p:nvSpPr>
          <p:cNvPr id="87" name="テキスト ボックス 86"/>
          <p:cNvSpPr txBox="1"/>
          <p:nvPr/>
        </p:nvSpPr>
        <p:spPr>
          <a:xfrm>
            <a:off x="4173186" y="4437112"/>
            <a:ext cx="3855198" cy="369332"/>
          </a:xfrm>
          <a:prstGeom prst="rect">
            <a:avLst/>
          </a:prstGeom>
          <a:noFill/>
        </p:spPr>
        <p:txBody>
          <a:bodyPr wrap="square" rtlCol="0">
            <a:spAutoFit/>
          </a:bodyPr>
          <a:lstStyle/>
          <a:p>
            <a:pPr>
              <a:buFont typeface="Arial" pitchFamily="34" charset="0"/>
              <a:buChar char="•"/>
            </a:pPr>
            <a:r>
              <a:rPr kumimoji="1" lang="en-US" altLang="ja-JP" dirty="0" smtClean="0">
                <a:latin typeface="Tahoma" pitchFamily="34" charset="0"/>
                <a:cs typeface="Tahoma" pitchFamily="34" charset="0"/>
              </a:rPr>
              <a:t>Download (through Cache)  </a:t>
            </a:r>
            <a:endParaRPr kumimoji="1" lang="ja-JP" altLang="en-US" dirty="0">
              <a:latin typeface="Tahoma" pitchFamily="34" charset="0"/>
              <a:cs typeface="Tahoma" pitchFamily="34" charset="0"/>
            </a:endParaRPr>
          </a:p>
        </p:txBody>
      </p:sp>
      <p:sp>
        <p:nvSpPr>
          <p:cNvPr id="35" name="テキスト ボックス 34"/>
          <p:cNvSpPr txBox="1"/>
          <p:nvPr/>
        </p:nvSpPr>
        <p:spPr>
          <a:xfrm>
            <a:off x="4505531" y="1412777"/>
            <a:ext cx="3855198" cy="584775"/>
          </a:xfrm>
          <a:prstGeom prst="rect">
            <a:avLst/>
          </a:prstGeom>
          <a:noFill/>
        </p:spPr>
        <p:txBody>
          <a:bodyPr wrap="square" rtlCol="0">
            <a:spAutoFit/>
          </a:bodyPr>
          <a:lstStyle/>
          <a:p>
            <a:r>
              <a:rPr lang="en-US" altLang="ja-JP" sz="3200" dirty="0" smtClean="0"/>
              <a:t>Cache works </a:t>
            </a:r>
            <a:endParaRPr kumimoji="1" lang="ja-JP" altLang="en-US" sz="3200" dirty="0"/>
          </a:p>
        </p:txBody>
      </p:sp>
      <p:pic>
        <p:nvPicPr>
          <p:cNvPr id="36"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280231" y="836713"/>
            <a:ext cx="4985169" cy="4974237"/>
          </a:xfrm>
          <a:prstGeom prst="rect">
            <a:avLst/>
          </a:prstGeom>
          <a:noFill/>
        </p:spPr>
      </p:pic>
      <p:sp>
        <p:nvSpPr>
          <p:cNvPr id="37" name="角丸四角形 36"/>
          <p:cNvSpPr/>
          <p:nvPr/>
        </p:nvSpPr>
        <p:spPr bwMode="auto">
          <a:xfrm>
            <a:off x="2112650" y="2204865"/>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38" name="円/楕円 37"/>
          <p:cNvSpPr/>
          <p:nvPr/>
        </p:nvSpPr>
        <p:spPr bwMode="auto">
          <a:xfrm>
            <a:off x="1580899" y="4005065"/>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 @</a:t>
            </a:r>
            <a:r>
              <a:rPr lang="en-US" altLang="ja-JP" sz="1600" dirty="0" smtClean="0">
                <a:latin typeface="Tahoma" pitchFamily="34" charset="0"/>
                <a:cs typeface="Tahoma" pitchFamily="34" charset="0"/>
              </a:rPr>
              <a:t>Tokyo</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39" name="円/楕円 38"/>
          <p:cNvSpPr/>
          <p:nvPr/>
        </p:nvSpPr>
        <p:spPr bwMode="auto">
          <a:xfrm>
            <a:off x="3109684" y="4221089"/>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Chiba</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40" name="円/楕円 39"/>
          <p:cNvSpPr/>
          <p:nvPr/>
        </p:nvSpPr>
        <p:spPr bwMode="auto">
          <a:xfrm>
            <a:off x="2378526" y="1556793"/>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Tahoma" pitchFamily="34" charset="0"/>
                <a:cs typeface="Tahoma" pitchFamily="34" charset="0"/>
              </a:rPr>
              <a:t>Swift @Sapporo</a:t>
            </a:r>
            <a:endParaRPr kumimoji="1" lang="ja-JP" altLang="en-US" sz="16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42" name="直線矢印コネクタ 41"/>
          <p:cNvCxnSpPr>
            <a:stCxn id="40" idx="4"/>
            <a:endCxn id="38" idx="1"/>
          </p:cNvCxnSpPr>
          <p:nvPr/>
        </p:nvCxnSpPr>
        <p:spPr bwMode="auto">
          <a:xfrm flipH="1">
            <a:off x="1785316" y="2348882"/>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43" name="直線矢印コネクタ 42"/>
          <p:cNvCxnSpPr>
            <a:stCxn id="40" idx="4"/>
            <a:endCxn id="39" idx="0"/>
          </p:cNvCxnSpPr>
          <p:nvPr/>
        </p:nvCxnSpPr>
        <p:spPr bwMode="auto">
          <a:xfrm>
            <a:off x="3176153" y="2348881"/>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45" name="テキスト ボックス 44"/>
          <p:cNvSpPr txBox="1"/>
          <p:nvPr/>
        </p:nvSpPr>
        <p:spPr>
          <a:xfrm>
            <a:off x="1979712" y="501317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6.15Mbits/sec</a:t>
            </a:r>
            <a:endParaRPr kumimoji="1" lang="ja-JP" altLang="en-US" sz="1200" dirty="0">
              <a:latin typeface="Tahoma" pitchFamily="34" charset="0"/>
              <a:cs typeface="Tahoma" pitchFamily="34" charset="0"/>
            </a:endParaRPr>
          </a:p>
        </p:txBody>
      </p:sp>
      <p:sp>
        <p:nvSpPr>
          <p:cNvPr id="46" name="テキスト ボックス 45"/>
          <p:cNvSpPr txBox="1"/>
          <p:nvPr/>
        </p:nvSpPr>
        <p:spPr>
          <a:xfrm>
            <a:off x="1979712" y="5229201"/>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6.29Mbits/sec</a:t>
            </a:r>
            <a:endParaRPr kumimoji="1" lang="ja-JP" altLang="en-US" sz="1200" dirty="0">
              <a:latin typeface="Tahoma" pitchFamily="34" charset="0"/>
              <a:cs typeface="Tahoma" pitchFamily="34" charset="0"/>
            </a:endParaRPr>
          </a:p>
        </p:txBody>
      </p:sp>
      <p:sp>
        <p:nvSpPr>
          <p:cNvPr id="47" name="テキスト ボックス 46"/>
          <p:cNvSpPr txBox="1"/>
          <p:nvPr/>
        </p:nvSpPr>
        <p:spPr>
          <a:xfrm>
            <a:off x="1979712" y="5877273"/>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941.23Mbits/sec</a:t>
            </a:r>
            <a:endParaRPr kumimoji="1" lang="ja-JP" altLang="en-US" sz="1200" dirty="0">
              <a:latin typeface="Tahoma" pitchFamily="34" charset="0"/>
              <a:cs typeface="Tahoma" pitchFamily="34" charset="0"/>
            </a:endParaRPr>
          </a:p>
        </p:txBody>
      </p:sp>
      <p:cxnSp>
        <p:nvCxnSpPr>
          <p:cNvPr id="48" name="直線矢印コネクタ 47"/>
          <p:cNvCxnSpPr>
            <a:stCxn id="38" idx="0"/>
            <a:endCxn id="40" idx="4"/>
          </p:cNvCxnSpPr>
          <p:nvPr/>
        </p:nvCxnSpPr>
        <p:spPr bwMode="auto">
          <a:xfrm flipV="1">
            <a:off x="2278822" y="2348881"/>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0" name="直線矢印コネクタ 49"/>
          <p:cNvCxnSpPr>
            <a:stCxn id="39" idx="7"/>
            <a:endCxn id="40" idx="4"/>
          </p:cNvCxnSpPr>
          <p:nvPr/>
        </p:nvCxnSpPr>
        <p:spPr bwMode="auto">
          <a:xfrm flipH="1" flipV="1">
            <a:off x="3176153" y="2348882"/>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2" name="直線矢印コネクタ 51"/>
          <p:cNvCxnSpPr>
            <a:stCxn id="38" idx="6"/>
            <a:endCxn id="39" idx="1"/>
          </p:cNvCxnSpPr>
          <p:nvPr/>
        </p:nvCxnSpPr>
        <p:spPr bwMode="auto">
          <a:xfrm flipV="1">
            <a:off x="2976746" y="4337089"/>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3" name="直線矢印コネクタ 52"/>
          <p:cNvCxnSpPr>
            <a:endCxn id="38" idx="5"/>
          </p:cNvCxnSpPr>
          <p:nvPr/>
        </p:nvCxnSpPr>
        <p:spPr bwMode="auto">
          <a:xfrm flipH="1">
            <a:off x="2772329" y="4553510"/>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54" name="直線矢印コネクタ 53"/>
          <p:cNvCxnSpPr/>
          <p:nvPr/>
        </p:nvCxnSpPr>
        <p:spPr bwMode="auto">
          <a:xfrm>
            <a:off x="1447961" y="5157192"/>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5" name="直線矢印コネクタ 54"/>
          <p:cNvCxnSpPr/>
          <p:nvPr/>
        </p:nvCxnSpPr>
        <p:spPr bwMode="auto">
          <a:xfrm>
            <a:off x="1447961" y="5301208"/>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6" name="直線矢印コネクタ 55"/>
          <p:cNvCxnSpPr/>
          <p:nvPr/>
        </p:nvCxnSpPr>
        <p:spPr bwMode="auto">
          <a:xfrm>
            <a:off x="1447961" y="6021288"/>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7" name="直線矢印コネクタ 56"/>
          <p:cNvCxnSpPr/>
          <p:nvPr/>
        </p:nvCxnSpPr>
        <p:spPr bwMode="auto">
          <a:xfrm>
            <a:off x="1447961" y="6237312"/>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58" name="テキスト ボックス 57"/>
          <p:cNvSpPr txBox="1"/>
          <p:nvPr/>
        </p:nvSpPr>
        <p:spPr>
          <a:xfrm>
            <a:off x="1979712" y="609329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929.15Mbits/sec</a:t>
            </a:r>
            <a:endParaRPr kumimoji="1" lang="ja-JP" altLang="en-US" sz="1200" dirty="0">
              <a:latin typeface="Tahoma" pitchFamily="34" charset="0"/>
              <a:cs typeface="Tahoma" pitchFamily="34" charset="0"/>
            </a:endParaRPr>
          </a:p>
        </p:txBody>
      </p:sp>
      <p:cxnSp>
        <p:nvCxnSpPr>
          <p:cNvPr id="59" name="直線矢印コネクタ 58"/>
          <p:cNvCxnSpPr/>
          <p:nvPr/>
        </p:nvCxnSpPr>
        <p:spPr bwMode="auto">
          <a:xfrm>
            <a:off x="1447961" y="5517232"/>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62" name="テキスト ボックス 61"/>
          <p:cNvSpPr txBox="1"/>
          <p:nvPr/>
        </p:nvSpPr>
        <p:spPr>
          <a:xfrm>
            <a:off x="1979712" y="5445225"/>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7.80Mbits/sec</a:t>
            </a:r>
            <a:endParaRPr kumimoji="1" lang="ja-JP" altLang="en-US" sz="1200" dirty="0">
              <a:latin typeface="Tahoma" pitchFamily="34" charset="0"/>
              <a:cs typeface="Tahoma" pitchFamily="34" charset="0"/>
            </a:endParaRPr>
          </a:p>
        </p:txBody>
      </p:sp>
      <p:cxnSp>
        <p:nvCxnSpPr>
          <p:cNvPr id="65" name="直線矢印コネクタ 64"/>
          <p:cNvCxnSpPr/>
          <p:nvPr/>
        </p:nvCxnSpPr>
        <p:spPr bwMode="auto">
          <a:xfrm>
            <a:off x="1447961" y="5733256"/>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0" name="テキスト ボックス 69"/>
          <p:cNvSpPr txBox="1"/>
          <p:nvPr/>
        </p:nvSpPr>
        <p:spPr>
          <a:xfrm>
            <a:off x="1979712" y="5661249"/>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7.73Mbits/sec</a:t>
            </a:r>
            <a:endParaRPr kumimoji="1" lang="ja-JP" altLang="en-US" sz="1200" dirty="0">
              <a:latin typeface="Tahoma" pitchFamily="34" charset="0"/>
              <a:cs typeface="Tahoma" pitchFamily="34" charset="0"/>
            </a:endParaRPr>
          </a:p>
        </p:txBody>
      </p:sp>
      <p:sp>
        <p:nvSpPr>
          <p:cNvPr id="71" name="円/楕円 70"/>
          <p:cNvSpPr/>
          <p:nvPr/>
        </p:nvSpPr>
        <p:spPr bwMode="auto">
          <a:xfrm>
            <a:off x="3043215" y="4797153"/>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ahoma" pitchFamily="34" charset="0"/>
                <a:cs typeface="Tahoma" pitchFamily="34" charset="0"/>
              </a:rPr>
              <a:t>Client</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72" name="直線矢印コネクタ 71"/>
          <p:cNvCxnSpPr/>
          <p:nvPr/>
        </p:nvCxnSpPr>
        <p:spPr bwMode="auto">
          <a:xfrm flipV="1">
            <a:off x="3637565" y="4725144"/>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4" name="テキスト ボックス 33"/>
          <p:cNvSpPr txBox="1"/>
          <p:nvPr/>
        </p:nvSpPr>
        <p:spPr>
          <a:xfrm>
            <a:off x="583865" y="5949280"/>
            <a:ext cx="620683" cy="369332"/>
          </a:xfrm>
          <a:prstGeom prst="rect">
            <a:avLst/>
          </a:prstGeom>
          <a:noFill/>
        </p:spPr>
        <p:txBody>
          <a:bodyPr wrap="none" rtlCol="0">
            <a:spAutoFit/>
          </a:bodyPr>
          <a:lstStyle/>
          <a:p>
            <a:r>
              <a:rPr kumimoji="1" lang="en-US" altLang="ja-JP" dirty="0" smtClean="0"/>
              <a:t>10G</a:t>
            </a:r>
            <a:endParaRPr kumimoji="1" lang="ja-JP" altLang="en-US" dirty="0"/>
          </a:p>
        </p:txBody>
      </p:sp>
      <p:sp>
        <p:nvSpPr>
          <p:cNvPr id="41" name="テキスト ボックス 40"/>
          <p:cNvSpPr txBox="1"/>
          <p:nvPr/>
        </p:nvSpPr>
        <p:spPr>
          <a:xfrm>
            <a:off x="716803" y="5229200"/>
            <a:ext cx="492443" cy="369332"/>
          </a:xfrm>
          <a:prstGeom prst="rect">
            <a:avLst/>
          </a:prstGeom>
          <a:noFill/>
        </p:spPr>
        <p:txBody>
          <a:bodyPr wrap="none" rtlCol="0">
            <a:spAutoFit/>
          </a:bodyPr>
          <a:lstStyle/>
          <a:p>
            <a:r>
              <a:rPr kumimoji="1" lang="en-US" altLang="ja-JP" dirty="0" smtClean="0"/>
              <a:t>1G</a:t>
            </a:r>
            <a:endParaRPr kumimoji="1" lang="ja-JP" altLang="en-US" dirty="0"/>
          </a:p>
        </p:txBody>
      </p:sp>
      <p:sp>
        <p:nvSpPr>
          <p:cNvPr id="44" name="テキスト ボックス 43"/>
          <p:cNvSpPr txBox="1"/>
          <p:nvPr/>
        </p:nvSpPr>
        <p:spPr>
          <a:xfrm>
            <a:off x="3043215" y="5589240"/>
            <a:ext cx="902811" cy="369332"/>
          </a:xfrm>
          <a:prstGeom prst="rect">
            <a:avLst/>
          </a:prstGeom>
          <a:noFill/>
        </p:spPr>
        <p:txBody>
          <a:bodyPr wrap="none" rtlCol="0">
            <a:spAutoFit/>
          </a:bodyPr>
          <a:lstStyle/>
          <a:p>
            <a:r>
              <a:rPr kumimoji="1" lang="en-US" altLang="ja-JP" dirty="0" err="1" smtClean="0"/>
              <a:t>netperf</a:t>
            </a:r>
            <a:endParaRPr kumimoji="1" lang="ja-JP"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メッセージ</a:t>
            </a:r>
            <a:endParaRPr kumimoji="1" lang="ja-JP" altLang="en-US" dirty="0"/>
          </a:p>
        </p:txBody>
      </p:sp>
      <p:sp>
        <p:nvSpPr>
          <p:cNvPr id="3" name="コンテンツ プレースホルダ 2"/>
          <p:cNvSpPr>
            <a:spLocks noGrp="1"/>
          </p:cNvSpPr>
          <p:nvPr>
            <p:ph idx="1"/>
          </p:nvPr>
        </p:nvSpPr>
        <p:spPr>
          <a:xfrm>
            <a:off x="323528" y="1340769"/>
            <a:ext cx="8507288" cy="4248472"/>
          </a:xfrm>
        </p:spPr>
        <p:txBody>
          <a:bodyPr/>
          <a:lstStyle/>
          <a:p>
            <a:r>
              <a:rPr kumimoji="1" lang="en-US" altLang="ja-JP" sz="2800" dirty="0" smtClean="0"/>
              <a:t>P2P</a:t>
            </a:r>
            <a:r>
              <a:rPr kumimoji="1" lang="ja-JP" altLang="en-US" sz="2800" dirty="0" smtClean="0"/>
              <a:t>連携だけではなく、連携ハブを持った</a:t>
            </a:r>
            <a:r>
              <a:rPr lang="ja-JP" altLang="en-US" sz="2800" dirty="0" smtClean="0"/>
              <a:t>クラウド連携</a:t>
            </a:r>
            <a:r>
              <a:rPr kumimoji="1" lang="ja-JP" altLang="en-US" sz="2800" dirty="0" smtClean="0"/>
              <a:t>アーキテクチャーを追及してみてはどうか？</a:t>
            </a:r>
            <a:endParaRPr kumimoji="1" lang="en-US" altLang="ja-JP" sz="2800" dirty="0" smtClean="0"/>
          </a:p>
          <a:p>
            <a:pPr lvl="1"/>
            <a:r>
              <a:rPr lang="ja-JP" altLang="en-US" sz="2400" dirty="0" smtClean="0"/>
              <a:t>連携ハブの機能</a:t>
            </a:r>
            <a:endParaRPr lang="en-US" altLang="ja-JP" sz="2400" dirty="0" smtClean="0"/>
          </a:p>
          <a:p>
            <a:pPr lvl="2"/>
            <a:r>
              <a:rPr kumimoji="1" lang="ja-JP" altLang="en-US" sz="2000" dirty="0" smtClean="0"/>
              <a:t>物理マシンプールからのクラスタ生成サービス</a:t>
            </a:r>
            <a:endParaRPr kumimoji="1" lang="en-US" altLang="ja-JP" sz="2000" dirty="0" smtClean="0"/>
          </a:p>
          <a:p>
            <a:pPr lvl="2"/>
            <a:r>
              <a:rPr lang="ja-JP" altLang="en-US" sz="2000" dirty="0" smtClean="0"/>
              <a:t>既存クラウドと直接接続　（マシン増強をオンデマンドで）サービス</a:t>
            </a:r>
            <a:endParaRPr kumimoji="1" lang="en-US" altLang="ja-JP" sz="2000" dirty="0" smtClean="0"/>
          </a:p>
          <a:p>
            <a:pPr lvl="2"/>
            <a:r>
              <a:rPr kumimoji="1" lang="ja-JP" altLang="en-US" sz="2000" dirty="0" smtClean="0"/>
              <a:t>物理マシン上のクラスタ構築サービス</a:t>
            </a:r>
            <a:endParaRPr kumimoji="1" lang="en-US" altLang="ja-JP" sz="2000" dirty="0" smtClean="0"/>
          </a:p>
          <a:p>
            <a:pPr lvl="2"/>
            <a:r>
              <a:rPr lang="ja-JP" altLang="en-US" sz="2000" dirty="0" smtClean="0"/>
              <a:t>共有オブジェクトストアサービス</a:t>
            </a:r>
            <a:endParaRPr kumimoji="1" lang="en-US" altLang="ja-JP" sz="2000" dirty="0" smtClean="0"/>
          </a:p>
          <a:p>
            <a:pPr lvl="1"/>
            <a:r>
              <a:rPr lang="ja-JP" altLang="en-US" sz="2400" dirty="0" smtClean="0"/>
              <a:t>　メリット</a:t>
            </a:r>
            <a:endParaRPr lang="en-US" altLang="ja-JP" sz="2400" dirty="0" smtClean="0"/>
          </a:p>
          <a:p>
            <a:pPr lvl="2"/>
            <a:r>
              <a:rPr lang="ja-JP" altLang="en-US" sz="2000" dirty="0" smtClean="0"/>
              <a:t>既存の環境を物理マシンから延伸できる</a:t>
            </a:r>
            <a:endParaRPr lang="en-US" altLang="ja-JP" sz="2000" dirty="0" smtClean="0"/>
          </a:p>
          <a:p>
            <a:pPr lvl="2"/>
            <a:r>
              <a:rPr lang="ja-JP" altLang="en-US" sz="2000" dirty="0" smtClean="0"/>
              <a:t>連携毎の対応ではなく、連携に便利な共通機能が整備されている</a:t>
            </a:r>
            <a:endParaRPr kumimoji="1" lang="ja-JP" alt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8582" y="188640"/>
            <a:ext cx="8229600" cy="582594"/>
          </a:xfrm>
        </p:spPr>
        <p:txBody>
          <a:bodyPr/>
          <a:lstStyle/>
          <a:p>
            <a:r>
              <a:rPr kumimoji="1" lang="en-US" altLang="ja-JP" sz="4400" dirty="0" smtClean="0"/>
              <a:t>Performance : with zone-awareness</a:t>
            </a:r>
            <a:endParaRPr kumimoji="1" lang="ja-JP" altLang="en-US" sz="4400" dirty="0"/>
          </a:p>
        </p:txBody>
      </p:sp>
      <p:sp>
        <p:nvSpPr>
          <p:cNvPr id="4" name="スライド番号プレースホルダ 3"/>
          <p:cNvSpPr>
            <a:spLocks noGrp="1"/>
          </p:cNvSpPr>
          <p:nvPr>
            <p:ph type="sldNum" sz="quarter" idx="10"/>
          </p:nvPr>
        </p:nvSpPr>
        <p:spPr/>
        <p:txBody>
          <a:bodyPr/>
          <a:lstStyle/>
          <a:p>
            <a:pPr>
              <a:defRPr/>
            </a:pPr>
            <a:fld id="{53A85065-6A8A-468A-924C-67177CE40884}" type="slidenum">
              <a:rPr lang="en-US" altLang="ja-JP" smtClean="0"/>
              <a:pPr>
                <a:defRPr/>
              </a:pPr>
              <a:t>48</a:t>
            </a:fld>
            <a:endParaRPr lang="en-US" altLang="ja-JP"/>
          </a:p>
        </p:txBody>
      </p:sp>
      <p:graphicFrame>
        <p:nvGraphicFramePr>
          <p:cNvPr id="84" name="表 83"/>
          <p:cNvGraphicFramePr>
            <a:graphicFrameLocks noGrp="1"/>
          </p:cNvGraphicFramePr>
          <p:nvPr/>
        </p:nvGraphicFramePr>
        <p:xfrm>
          <a:off x="4239656" y="4581128"/>
          <a:ext cx="4805293" cy="1595616"/>
        </p:xfrm>
        <a:graphic>
          <a:graphicData uri="http://schemas.openxmlformats.org/drawingml/2006/table">
            <a:tbl>
              <a:tblPr firstRow="1" bandRow="1">
                <a:tableStyleId>{5C22544A-7EE6-4342-B048-85BDC9FD1C3A}</a:tableStyleId>
              </a:tblPr>
              <a:tblGrid>
                <a:gridCol w="504386"/>
                <a:gridCol w="806255"/>
                <a:gridCol w="873663"/>
                <a:gridCol w="873663"/>
                <a:gridCol w="873663"/>
                <a:gridCol w="873663"/>
              </a:tblGrid>
              <a:tr h="288032">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88032">
                <a:tc>
                  <a:txBody>
                    <a:bodyPr/>
                    <a:lstStyle/>
                    <a:p>
                      <a:r>
                        <a:rPr kumimoji="1" lang="en-US" altLang="ja-JP" sz="900" dirty="0" smtClean="0">
                          <a:latin typeface="Tahoma" pitchFamily="34" charset="0"/>
                          <a:cs typeface="Tahoma" pitchFamily="34" charset="0"/>
                        </a:rPr>
                        <a:t>1K</a:t>
                      </a:r>
                    </a:p>
                  </a:txBody>
                  <a:tcPr marL="84406" marR="84406"/>
                </a:tc>
                <a:tc>
                  <a:txBody>
                    <a:bodyPr/>
                    <a:lstStyle/>
                    <a:p>
                      <a:r>
                        <a:rPr kumimoji="1" lang="en-US" altLang="ja-JP" sz="900" b="1" dirty="0" smtClean="0">
                          <a:solidFill>
                            <a:schemeClr val="tx1"/>
                          </a:solidFill>
                          <a:latin typeface="Tahoma" pitchFamily="34" charset="0"/>
                          <a:cs typeface="Tahoma" pitchFamily="34" charset="0"/>
                        </a:rPr>
                        <a:t>11,356</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13,157</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13,074</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12,758</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12,680</a:t>
                      </a:r>
                      <a:endParaRPr kumimoji="1" lang="ja-JP" altLang="en-US" sz="900" b="1" dirty="0">
                        <a:solidFill>
                          <a:schemeClr val="tx1"/>
                        </a:solidFill>
                        <a:latin typeface="Tahoma" pitchFamily="34" charset="0"/>
                        <a:cs typeface="Tahoma" pitchFamily="34" charset="0"/>
                      </a:endParaRPr>
                    </a:p>
                  </a:txBody>
                  <a:tcPr marL="84406" marR="84406"/>
                </a:tc>
              </a:tr>
              <a:tr h="288032">
                <a:tc>
                  <a:txBody>
                    <a:bodyPr/>
                    <a:lstStyle/>
                    <a:p>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9,824,750</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11,205,249</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7,599,312</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10,931,206</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11,199,982</a:t>
                      </a:r>
                      <a:endParaRPr kumimoji="1" lang="ja-JP" altLang="en-US" sz="900" b="1" dirty="0">
                        <a:solidFill>
                          <a:schemeClr val="tx1"/>
                        </a:solidFill>
                        <a:latin typeface="Tahoma" pitchFamily="34" charset="0"/>
                        <a:cs typeface="Tahoma" pitchFamily="34" charset="0"/>
                      </a:endParaRPr>
                    </a:p>
                  </a:txBody>
                  <a:tcPr marL="84406" marR="84406"/>
                </a:tc>
              </a:tr>
              <a:tr h="288032">
                <a:tc>
                  <a:txBody>
                    <a:bodyPr/>
                    <a:lstStyle/>
                    <a:p>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52,294,403</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51,437,092</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51,050,686</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52,641,471</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52,300,141</a:t>
                      </a:r>
                      <a:endParaRPr kumimoji="1" lang="ja-JP" altLang="en-US" sz="900" b="1" dirty="0">
                        <a:solidFill>
                          <a:schemeClr val="tx1"/>
                        </a:solidFill>
                        <a:latin typeface="Tahoma" pitchFamily="34" charset="0"/>
                        <a:cs typeface="Tahoma" pitchFamily="34" charset="0"/>
                      </a:endParaRPr>
                    </a:p>
                  </a:txBody>
                  <a:tcPr marL="84406" marR="84406"/>
                </a:tc>
              </a:tr>
              <a:tr h="288032">
                <a:tc>
                  <a:txBody>
                    <a:bodyPr/>
                    <a:lstStyle/>
                    <a:p>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97,937,987</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101,847,002</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102,385,002</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102,413,801</a:t>
                      </a:r>
                      <a:endParaRPr kumimoji="1" lang="ja-JP" altLang="en-US" sz="900" b="1" dirty="0">
                        <a:solidFill>
                          <a:schemeClr val="tx1"/>
                        </a:solidFill>
                        <a:latin typeface="Tahoma" pitchFamily="34" charset="0"/>
                        <a:cs typeface="Tahoma" pitchFamily="34" charset="0"/>
                      </a:endParaRPr>
                    </a:p>
                  </a:txBody>
                  <a:tcPr marL="84406" marR="84406"/>
                </a:tc>
                <a:tc>
                  <a:txBody>
                    <a:bodyPr/>
                    <a:lstStyle/>
                    <a:p>
                      <a:r>
                        <a:rPr kumimoji="1" lang="en-US" altLang="ja-JP" sz="900" b="1" dirty="0" smtClean="0">
                          <a:solidFill>
                            <a:schemeClr val="tx1"/>
                          </a:solidFill>
                          <a:latin typeface="Tahoma" pitchFamily="34" charset="0"/>
                          <a:cs typeface="Tahoma" pitchFamily="34" charset="0"/>
                        </a:rPr>
                        <a:t>101,462,855</a:t>
                      </a:r>
                      <a:endParaRPr kumimoji="1" lang="ja-JP" altLang="en-US" sz="900" b="1" dirty="0">
                        <a:solidFill>
                          <a:schemeClr val="tx1"/>
                        </a:solidFill>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4173186" y="4077072"/>
            <a:ext cx="3855198" cy="369332"/>
          </a:xfrm>
          <a:prstGeom prst="rect">
            <a:avLst/>
          </a:prstGeom>
          <a:noFill/>
        </p:spPr>
        <p:txBody>
          <a:bodyPr wrap="square" rtlCol="0">
            <a:spAutoFit/>
          </a:bodyPr>
          <a:lstStyle/>
          <a:p>
            <a:pPr>
              <a:buFont typeface="Arial" pitchFamily="34" charset="0"/>
              <a:buChar char="•"/>
            </a:pPr>
            <a:r>
              <a:rPr kumimoji="1" lang="en-US" altLang="ja-JP" dirty="0" smtClean="0">
                <a:latin typeface="Tahoma" pitchFamily="34" charset="0"/>
                <a:cs typeface="Tahoma" pitchFamily="34" charset="0"/>
              </a:rPr>
              <a:t>Upload</a:t>
            </a:r>
            <a:endParaRPr kumimoji="1" lang="ja-JP" altLang="en-US" dirty="0">
              <a:latin typeface="Tahoma" pitchFamily="34" charset="0"/>
              <a:cs typeface="Tahoma" pitchFamily="34" charset="0"/>
            </a:endParaRPr>
          </a:p>
        </p:txBody>
      </p:sp>
      <p:sp>
        <p:nvSpPr>
          <p:cNvPr id="33" name="テキスト ボックス 32"/>
          <p:cNvSpPr txBox="1"/>
          <p:nvPr/>
        </p:nvSpPr>
        <p:spPr>
          <a:xfrm>
            <a:off x="4239655" y="1772816"/>
            <a:ext cx="4519887"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defRPr/>
            </a:pPr>
            <a:r>
              <a:rPr lang="en-US" altLang="ja-JP" sz="1400" dirty="0" smtClean="0">
                <a:latin typeface="Tahoma" pitchFamily="34" charset="0"/>
                <a:cs typeface="Tahoma" pitchFamily="34" charset="0"/>
              </a:rPr>
              <a:t>Modifications for zone-awareness (just a hack)</a:t>
            </a:r>
          </a:p>
          <a:p>
            <a:pPr>
              <a:defRPr/>
            </a:pPr>
            <a:endParaRPr lang="en-US" altLang="ja-JP" sz="1400" dirty="0" smtClean="0">
              <a:latin typeface="Tahoma" pitchFamily="34" charset="0"/>
              <a:cs typeface="Tahoma" pitchFamily="34" charset="0"/>
            </a:endParaRPr>
          </a:p>
          <a:p>
            <a:pPr lvl="1">
              <a:buFont typeface="Arial" pitchFamily="34" charset="0"/>
              <a:buChar char="•"/>
              <a:defRPr/>
            </a:pPr>
            <a:r>
              <a:rPr lang="en-US" altLang="ja-JP" sz="1400" dirty="0" smtClean="0">
                <a:latin typeface="Tahoma" pitchFamily="34" charset="0"/>
                <a:cs typeface="Tahoma" pitchFamily="34" charset="0"/>
              </a:rPr>
              <a:t>Uploading</a:t>
            </a:r>
          </a:p>
          <a:p>
            <a:pPr lvl="2">
              <a:buFont typeface="Arial" pitchFamily="34" charset="0"/>
              <a:buChar char="•"/>
              <a:defRPr/>
            </a:pPr>
            <a:r>
              <a:rPr lang="en-US" altLang="ja-JP" sz="1400" dirty="0" smtClean="0">
                <a:latin typeface="Tahoma" pitchFamily="34" charset="0"/>
                <a:cs typeface="Tahoma" pitchFamily="34" charset="0"/>
              </a:rPr>
              <a:t> Calculate the number of unfinished tasks in the send queue for each area and when one area are much worth than others, quit the uploading job for its area.</a:t>
            </a:r>
          </a:p>
          <a:p>
            <a:pPr lvl="1">
              <a:buFont typeface="Arial" pitchFamily="34" charset="0"/>
              <a:buChar char="•"/>
              <a:defRPr/>
            </a:pPr>
            <a:r>
              <a:rPr lang="en-US" altLang="ja-JP" sz="1400" dirty="0" smtClean="0">
                <a:latin typeface="Tahoma" pitchFamily="34" charset="0"/>
                <a:cs typeface="Tahoma" pitchFamily="34" charset="0"/>
              </a:rPr>
              <a:t>Downloading</a:t>
            </a:r>
          </a:p>
          <a:p>
            <a:pPr lvl="2">
              <a:buFont typeface="Arial" pitchFamily="34" charset="0"/>
              <a:buChar char="•"/>
              <a:defRPr/>
            </a:pPr>
            <a:r>
              <a:rPr lang="en-US" altLang="ja-JP" sz="1400" dirty="0" smtClean="0">
                <a:latin typeface="Tahoma" pitchFamily="34" charset="0"/>
                <a:cs typeface="Tahoma" pitchFamily="34" charset="0"/>
              </a:rPr>
              <a:t> Check connection performance of object servers and try to retrieve an object from the fastest one. </a:t>
            </a:r>
          </a:p>
          <a:p>
            <a:pPr lvl="2">
              <a:buFont typeface="Arial" pitchFamily="34" charset="0"/>
              <a:buChar char="•"/>
              <a:defRPr/>
            </a:pPr>
            <a:endParaRPr lang="en-US" altLang="ja-JP" sz="1400" dirty="0">
              <a:latin typeface="Tahoma" pitchFamily="34" charset="0"/>
              <a:cs typeface="Tahoma" pitchFamily="34" charset="0"/>
            </a:endParaRPr>
          </a:p>
        </p:txBody>
      </p:sp>
      <p:sp>
        <p:nvSpPr>
          <p:cNvPr id="55" name="テキスト ボックス 54"/>
          <p:cNvSpPr txBox="1"/>
          <p:nvPr/>
        </p:nvSpPr>
        <p:spPr>
          <a:xfrm>
            <a:off x="4505531" y="1052737"/>
            <a:ext cx="3855198" cy="646331"/>
          </a:xfrm>
          <a:prstGeom prst="rect">
            <a:avLst/>
          </a:prstGeom>
          <a:noFill/>
        </p:spPr>
        <p:txBody>
          <a:bodyPr wrap="square" rtlCol="0">
            <a:spAutoFit/>
          </a:bodyPr>
          <a:lstStyle/>
          <a:p>
            <a:r>
              <a:rPr lang="en-US" altLang="ja-JP" dirty="0" smtClean="0"/>
              <a:t>S</a:t>
            </a:r>
            <a:r>
              <a:rPr kumimoji="1" lang="en-US" altLang="ja-JP" dirty="0" smtClean="0"/>
              <a:t>wift should be zone-aware</a:t>
            </a:r>
          </a:p>
          <a:p>
            <a:r>
              <a:rPr lang="en-US" altLang="ja-JP" dirty="0" smtClean="0"/>
              <a:t>for geographically distributed use</a:t>
            </a:r>
            <a:r>
              <a:rPr kumimoji="1" lang="en-US" altLang="ja-JP" dirty="0" smtClean="0"/>
              <a:t>. </a:t>
            </a:r>
            <a:endParaRPr kumimoji="1" lang="ja-JP" altLang="en-US" dirty="0"/>
          </a:p>
        </p:txBody>
      </p:sp>
      <p:pic>
        <p:nvPicPr>
          <p:cNvPr id="37"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280231" y="836713"/>
            <a:ext cx="4985169" cy="4974237"/>
          </a:xfrm>
          <a:prstGeom prst="rect">
            <a:avLst/>
          </a:prstGeom>
          <a:noFill/>
        </p:spPr>
      </p:pic>
      <p:sp>
        <p:nvSpPr>
          <p:cNvPr id="38" name="角丸四角形 37"/>
          <p:cNvSpPr/>
          <p:nvPr/>
        </p:nvSpPr>
        <p:spPr bwMode="auto">
          <a:xfrm>
            <a:off x="2112650" y="2204865"/>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39" name="円/楕円 38"/>
          <p:cNvSpPr/>
          <p:nvPr/>
        </p:nvSpPr>
        <p:spPr bwMode="auto">
          <a:xfrm>
            <a:off x="1580899" y="4005065"/>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 @</a:t>
            </a:r>
            <a:r>
              <a:rPr lang="en-US" altLang="ja-JP" sz="1600" dirty="0" smtClean="0">
                <a:latin typeface="Tahoma" pitchFamily="34" charset="0"/>
                <a:cs typeface="Tahoma" pitchFamily="34" charset="0"/>
              </a:rPr>
              <a:t>Tokyo</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53" name="円/楕円 52"/>
          <p:cNvSpPr/>
          <p:nvPr/>
        </p:nvSpPr>
        <p:spPr bwMode="auto">
          <a:xfrm>
            <a:off x="3109684" y="4221089"/>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Tahoma" pitchFamily="34" charset="0"/>
                <a:cs typeface="Tahoma" pitchFamily="34" charset="0"/>
              </a:rPr>
              <a:t>Chiba</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sp>
        <p:nvSpPr>
          <p:cNvPr id="56" name="円/楕円 55"/>
          <p:cNvSpPr/>
          <p:nvPr/>
        </p:nvSpPr>
        <p:spPr bwMode="auto">
          <a:xfrm>
            <a:off x="2378526" y="1556793"/>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Tahoma" pitchFamily="34" charset="0"/>
                <a:cs typeface="Tahoma" pitchFamily="34" charset="0"/>
              </a:rPr>
              <a:t>Swift @Sapporo</a:t>
            </a:r>
            <a:endParaRPr kumimoji="1" lang="ja-JP" altLang="en-US" sz="16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57" name="直線矢印コネクタ 56"/>
          <p:cNvCxnSpPr>
            <a:stCxn id="56" idx="4"/>
            <a:endCxn id="39" idx="1"/>
          </p:cNvCxnSpPr>
          <p:nvPr/>
        </p:nvCxnSpPr>
        <p:spPr bwMode="auto">
          <a:xfrm flipH="1">
            <a:off x="1785316" y="2348882"/>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58" name="直線矢印コネクタ 57"/>
          <p:cNvCxnSpPr>
            <a:stCxn id="56" idx="4"/>
            <a:endCxn id="53" idx="0"/>
          </p:cNvCxnSpPr>
          <p:nvPr/>
        </p:nvCxnSpPr>
        <p:spPr bwMode="auto">
          <a:xfrm>
            <a:off x="3176153" y="2348881"/>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59" name="テキスト ボックス 58"/>
          <p:cNvSpPr txBox="1"/>
          <p:nvPr/>
        </p:nvSpPr>
        <p:spPr>
          <a:xfrm>
            <a:off x="1979712" y="501317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6.15Mbits/sec</a:t>
            </a:r>
            <a:endParaRPr kumimoji="1" lang="ja-JP" altLang="en-US" sz="1200" dirty="0">
              <a:latin typeface="Tahoma" pitchFamily="34" charset="0"/>
              <a:cs typeface="Tahoma" pitchFamily="34" charset="0"/>
            </a:endParaRPr>
          </a:p>
        </p:txBody>
      </p:sp>
      <p:sp>
        <p:nvSpPr>
          <p:cNvPr id="60" name="テキスト ボックス 59"/>
          <p:cNvSpPr txBox="1"/>
          <p:nvPr/>
        </p:nvSpPr>
        <p:spPr>
          <a:xfrm>
            <a:off x="1979712" y="5229201"/>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6.29Mbits/sec</a:t>
            </a:r>
            <a:endParaRPr kumimoji="1" lang="ja-JP" altLang="en-US" sz="1200" dirty="0">
              <a:latin typeface="Tahoma" pitchFamily="34" charset="0"/>
              <a:cs typeface="Tahoma" pitchFamily="34" charset="0"/>
            </a:endParaRPr>
          </a:p>
        </p:txBody>
      </p:sp>
      <p:sp>
        <p:nvSpPr>
          <p:cNvPr id="61" name="テキスト ボックス 60"/>
          <p:cNvSpPr txBox="1"/>
          <p:nvPr/>
        </p:nvSpPr>
        <p:spPr>
          <a:xfrm>
            <a:off x="1979712" y="5877273"/>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941.23Mbits/sec</a:t>
            </a:r>
            <a:endParaRPr kumimoji="1" lang="ja-JP" altLang="en-US" sz="1200" dirty="0">
              <a:latin typeface="Tahoma" pitchFamily="34" charset="0"/>
              <a:cs typeface="Tahoma" pitchFamily="34" charset="0"/>
            </a:endParaRPr>
          </a:p>
        </p:txBody>
      </p:sp>
      <p:cxnSp>
        <p:nvCxnSpPr>
          <p:cNvPr id="62" name="直線矢印コネクタ 61"/>
          <p:cNvCxnSpPr>
            <a:stCxn id="39" idx="0"/>
            <a:endCxn id="56" idx="4"/>
          </p:cNvCxnSpPr>
          <p:nvPr/>
        </p:nvCxnSpPr>
        <p:spPr bwMode="auto">
          <a:xfrm flipV="1">
            <a:off x="2278822" y="2348881"/>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63" name="直線矢印コネクタ 62"/>
          <p:cNvCxnSpPr>
            <a:stCxn id="53" idx="7"/>
            <a:endCxn id="56" idx="4"/>
          </p:cNvCxnSpPr>
          <p:nvPr/>
        </p:nvCxnSpPr>
        <p:spPr bwMode="auto">
          <a:xfrm flipH="1" flipV="1">
            <a:off x="3176153" y="2348882"/>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64" name="直線矢印コネクタ 63"/>
          <p:cNvCxnSpPr>
            <a:stCxn id="39" idx="6"/>
            <a:endCxn id="53" idx="1"/>
          </p:cNvCxnSpPr>
          <p:nvPr/>
        </p:nvCxnSpPr>
        <p:spPr bwMode="auto">
          <a:xfrm flipV="1">
            <a:off x="2976746" y="4337089"/>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5" name="直線矢印コネクタ 64"/>
          <p:cNvCxnSpPr>
            <a:endCxn id="39" idx="5"/>
          </p:cNvCxnSpPr>
          <p:nvPr/>
        </p:nvCxnSpPr>
        <p:spPr bwMode="auto">
          <a:xfrm flipH="1">
            <a:off x="2772329" y="4553510"/>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66" name="直線矢印コネクタ 65"/>
          <p:cNvCxnSpPr/>
          <p:nvPr/>
        </p:nvCxnSpPr>
        <p:spPr bwMode="auto">
          <a:xfrm>
            <a:off x="1447961" y="5157192"/>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67" name="直線矢印コネクタ 66"/>
          <p:cNvCxnSpPr/>
          <p:nvPr/>
        </p:nvCxnSpPr>
        <p:spPr bwMode="auto">
          <a:xfrm>
            <a:off x="1447961" y="5301208"/>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68" name="直線矢印コネクタ 67"/>
          <p:cNvCxnSpPr/>
          <p:nvPr/>
        </p:nvCxnSpPr>
        <p:spPr bwMode="auto">
          <a:xfrm>
            <a:off x="1447961" y="6021288"/>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9" name="直線矢印コネクタ 68"/>
          <p:cNvCxnSpPr/>
          <p:nvPr/>
        </p:nvCxnSpPr>
        <p:spPr bwMode="auto">
          <a:xfrm>
            <a:off x="1447961" y="6237312"/>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70" name="テキスト ボックス 69"/>
          <p:cNvSpPr txBox="1"/>
          <p:nvPr/>
        </p:nvSpPr>
        <p:spPr>
          <a:xfrm>
            <a:off x="1979712" y="6093297"/>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929.15Mbits/sec</a:t>
            </a:r>
            <a:endParaRPr kumimoji="1" lang="ja-JP" altLang="en-US" sz="1200" dirty="0">
              <a:latin typeface="Tahoma" pitchFamily="34" charset="0"/>
              <a:cs typeface="Tahoma" pitchFamily="34" charset="0"/>
            </a:endParaRPr>
          </a:p>
        </p:txBody>
      </p:sp>
      <p:cxnSp>
        <p:nvCxnSpPr>
          <p:cNvPr id="71" name="直線矢印コネクタ 70"/>
          <p:cNvCxnSpPr/>
          <p:nvPr/>
        </p:nvCxnSpPr>
        <p:spPr bwMode="auto">
          <a:xfrm>
            <a:off x="1447961" y="5517232"/>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72" name="テキスト ボックス 71"/>
          <p:cNvSpPr txBox="1"/>
          <p:nvPr/>
        </p:nvSpPr>
        <p:spPr>
          <a:xfrm>
            <a:off x="1979712" y="5445225"/>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7.80Mbits/sec</a:t>
            </a:r>
            <a:endParaRPr kumimoji="1" lang="ja-JP" altLang="en-US" sz="1200" dirty="0">
              <a:latin typeface="Tahoma" pitchFamily="34" charset="0"/>
              <a:cs typeface="Tahoma" pitchFamily="34" charset="0"/>
            </a:endParaRPr>
          </a:p>
        </p:txBody>
      </p:sp>
      <p:cxnSp>
        <p:nvCxnSpPr>
          <p:cNvPr id="73" name="直線矢印コネクタ 72"/>
          <p:cNvCxnSpPr/>
          <p:nvPr/>
        </p:nvCxnSpPr>
        <p:spPr bwMode="auto">
          <a:xfrm>
            <a:off x="1447961" y="5733256"/>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4" name="テキスト ボックス 73"/>
          <p:cNvSpPr txBox="1"/>
          <p:nvPr/>
        </p:nvSpPr>
        <p:spPr>
          <a:xfrm>
            <a:off x="1979712" y="5661249"/>
            <a:ext cx="1528785" cy="276999"/>
          </a:xfrm>
          <a:prstGeom prst="rect">
            <a:avLst/>
          </a:prstGeom>
          <a:noFill/>
        </p:spPr>
        <p:txBody>
          <a:bodyPr wrap="square" rtlCol="0">
            <a:spAutoFit/>
          </a:bodyPr>
          <a:lstStyle/>
          <a:p>
            <a:r>
              <a:rPr lang="en-US" altLang="ja-JP" sz="1200" dirty="0" smtClean="0">
                <a:latin typeface="Tahoma" pitchFamily="34" charset="0"/>
                <a:cs typeface="Tahoma" pitchFamily="34" charset="0"/>
              </a:rPr>
              <a:t>7.73Mbits/sec</a:t>
            </a:r>
            <a:endParaRPr kumimoji="1" lang="ja-JP" altLang="en-US" sz="1200" dirty="0">
              <a:latin typeface="Tahoma" pitchFamily="34" charset="0"/>
              <a:cs typeface="Tahoma" pitchFamily="34" charset="0"/>
            </a:endParaRPr>
          </a:p>
        </p:txBody>
      </p:sp>
      <p:sp>
        <p:nvSpPr>
          <p:cNvPr id="75" name="円/楕円 74"/>
          <p:cNvSpPr/>
          <p:nvPr/>
        </p:nvSpPr>
        <p:spPr bwMode="auto">
          <a:xfrm>
            <a:off x="3043215" y="4797153"/>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Tahoma" pitchFamily="34" charset="0"/>
                <a:cs typeface="Tahoma" pitchFamily="34" charset="0"/>
              </a:rPr>
              <a:t>Client</a:t>
            </a:r>
            <a:endParaRPr kumimoji="1" lang="ja-JP" altLang="en-US" sz="1400" b="0" i="0" u="none" strike="noStrike" cap="none" normalizeH="0" baseline="0" dirty="0" smtClean="0">
              <a:ln>
                <a:noFill/>
              </a:ln>
              <a:solidFill>
                <a:schemeClr val="tx1"/>
              </a:solidFill>
              <a:effectLst/>
              <a:latin typeface="Tahoma" pitchFamily="34" charset="0"/>
              <a:cs typeface="Tahoma" pitchFamily="34" charset="0"/>
            </a:endParaRPr>
          </a:p>
        </p:txBody>
      </p:sp>
      <p:cxnSp>
        <p:nvCxnSpPr>
          <p:cNvPr id="76" name="直線矢印コネクタ 75"/>
          <p:cNvCxnSpPr/>
          <p:nvPr/>
        </p:nvCxnSpPr>
        <p:spPr bwMode="auto">
          <a:xfrm flipV="1">
            <a:off x="3637565" y="4725144"/>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4" name="テキスト ボックス 33"/>
          <p:cNvSpPr txBox="1"/>
          <p:nvPr/>
        </p:nvSpPr>
        <p:spPr>
          <a:xfrm>
            <a:off x="583865" y="5949280"/>
            <a:ext cx="620683" cy="369332"/>
          </a:xfrm>
          <a:prstGeom prst="rect">
            <a:avLst/>
          </a:prstGeom>
          <a:noFill/>
        </p:spPr>
        <p:txBody>
          <a:bodyPr wrap="none" rtlCol="0">
            <a:spAutoFit/>
          </a:bodyPr>
          <a:lstStyle/>
          <a:p>
            <a:r>
              <a:rPr kumimoji="1" lang="en-US" altLang="ja-JP" dirty="0" smtClean="0"/>
              <a:t>10G</a:t>
            </a:r>
            <a:endParaRPr kumimoji="1" lang="ja-JP" altLang="en-US" dirty="0"/>
          </a:p>
        </p:txBody>
      </p:sp>
      <p:sp>
        <p:nvSpPr>
          <p:cNvPr id="35" name="テキスト ボックス 34"/>
          <p:cNvSpPr txBox="1"/>
          <p:nvPr/>
        </p:nvSpPr>
        <p:spPr>
          <a:xfrm>
            <a:off x="716803" y="5229200"/>
            <a:ext cx="492443" cy="369332"/>
          </a:xfrm>
          <a:prstGeom prst="rect">
            <a:avLst/>
          </a:prstGeom>
          <a:noFill/>
        </p:spPr>
        <p:txBody>
          <a:bodyPr wrap="none" rtlCol="0">
            <a:spAutoFit/>
          </a:bodyPr>
          <a:lstStyle/>
          <a:p>
            <a:r>
              <a:rPr kumimoji="1" lang="en-US" altLang="ja-JP" dirty="0" smtClean="0"/>
              <a:t>1G</a:t>
            </a:r>
            <a:endParaRPr kumimoji="1" lang="ja-JP" altLang="en-US" dirty="0"/>
          </a:p>
        </p:txBody>
      </p:sp>
      <p:sp>
        <p:nvSpPr>
          <p:cNvPr id="36" name="テキスト ボックス 35"/>
          <p:cNvSpPr txBox="1"/>
          <p:nvPr/>
        </p:nvSpPr>
        <p:spPr>
          <a:xfrm>
            <a:off x="3043215" y="5589240"/>
            <a:ext cx="902811" cy="369332"/>
          </a:xfrm>
          <a:prstGeom prst="rect">
            <a:avLst/>
          </a:prstGeom>
          <a:noFill/>
        </p:spPr>
        <p:txBody>
          <a:bodyPr wrap="none" rtlCol="0">
            <a:spAutoFit/>
          </a:bodyPr>
          <a:lstStyle/>
          <a:p>
            <a:r>
              <a:rPr kumimoji="1" lang="en-US" altLang="ja-JP" dirty="0" err="1" smtClean="0"/>
              <a:t>netperf</a:t>
            </a:r>
            <a:endParaRPr kumimoji="1" lang="ja-JP"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bwMode="auto">
          <a:xfrm>
            <a:off x="179512" y="188640"/>
            <a:ext cx="8534400"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教育・研究にはオープンなクラウドが鍵</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 name="コンテンツ プレースホルダー 2"/>
          <p:cNvSpPr>
            <a:spLocks noGrp="1"/>
          </p:cNvSpPr>
          <p:nvPr>
            <p:ph idx="1"/>
          </p:nvPr>
        </p:nvSpPr>
        <p:spPr>
          <a:xfrm>
            <a:off x="395536" y="1412776"/>
            <a:ext cx="8435280" cy="4492625"/>
          </a:xfrm>
        </p:spPr>
        <p:txBody>
          <a:bodyPr/>
          <a:lstStyle/>
          <a:p>
            <a:r>
              <a:rPr kumimoji="1" lang="ja-JP" altLang="en-US" sz="3200" dirty="0" smtClean="0">
                <a:latin typeface="HGP創英角ｺﾞｼｯｸUB" pitchFamily="50" charset="-128"/>
                <a:ea typeface="HGP創英角ｺﾞｼｯｸUB" pitchFamily="50" charset="-128"/>
              </a:rPr>
              <a:t>クラウドの仕組みが分かる</a:t>
            </a:r>
            <a:endParaRPr kumimoji="1" lang="en-US" altLang="ja-JP" sz="3200" dirty="0" smtClean="0">
              <a:latin typeface="HGP創英角ｺﾞｼｯｸUB" pitchFamily="50" charset="-128"/>
              <a:ea typeface="HGP創英角ｺﾞｼｯｸUB" pitchFamily="50" charset="-128"/>
            </a:endParaRPr>
          </a:p>
          <a:p>
            <a:r>
              <a:rPr kumimoji="1" lang="ja-JP" altLang="en-US" sz="3200" dirty="0" smtClean="0">
                <a:latin typeface="HGP創英角ｺﾞｼｯｸUB" pitchFamily="50" charset="-128"/>
                <a:ea typeface="HGP創英角ｺﾞｼｯｸUB" pitchFamily="50" charset="-128"/>
              </a:rPr>
              <a:t>トライ＆エラーで改良できる</a:t>
            </a:r>
            <a:endParaRPr kumimoji="1" lang="en-US" altLang="ja-JP" sz="3200" dirty="0" smtClean="0">
              <a:latin typeface="HGP創英角ｺﾞｼｯｸUB" pitchFamily="50" charset="-128"/>
              <a:ea typeface="HGP創英角ｺﾞｼｯｸUB" pitchFamily="50" charset="-128"/>
            </a:endParaRPr>
          </a:p>
          <a:p>
            <a:r>
              <a:rPr lang="ja-JP" altLang="en-US" sz="3200" dirty="0" smtClean="0">
                <a:latin typeface="HGP創英角ｺﾞｼｯｸUB" pitchFamily="50" charset="-128"/>
                <a:ea typeface="HGP創英角ｺﾞｼｯｸUB" pitchFamily="50" charset="-128"/>
              </a:rPr>
              <a:t>大学・研究機関で成果やインフラが共有できる</a:t>
            </a:r>
            <a:endParaRPr kumimoji="1" lang="ja-JP" altLang="en-US" sz="3200" dirty="0">
              <a:latin typeface="HGP創英角ｺﾞｼｯｸUB" pitchFamily="50" charset="-128"/>
              <a:ea typeface="HGP創英角ｺﾞｼｯｸUB" pitchFamily="50" charset="-128"/>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640" y="5104929"/>
            <a:ext cx="150495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35896" y="5104929"/>
            <a:ext cx="1314450"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88224" y="5032921"/>
            <a:ext cx="1524000" cy="50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正方形/長方形 9"/>
          <p:cNvSpPr/>
          <p:nvPr/>
        </p:nvSpPr>
        <p:spPr>
          <a:xfrm>
            <a:off x="831504" y="5415765"/>
            <a:ext cx="2486578"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http://open.eucalyptus.com/</a:t>
            </a:r>
            <a:endParaRPr lang="ja-JP" altLang="en-US" sz="1400" dirty="0">
              <a:latin typeface="HGP創英角ｺﾞｼｯｸUB" pitchFamily="50" charset="-128"/>
              <a:ea typeface="HGP創英角ｺﾞｼｯｸUB" pitchFamily="50" charset="-128"/>
            </a:endParaRPr>
          </a:p>
        </p:txBody>
      </p:sp>
      <p:sp>
        <p:nvSpPr>
          <p:cNvPr id="11" name="正方形/長方形 10"/>
          <p:cNvSpPr/>
          <p:nvPr/>
        </p:nvSpPr>
        <p:spPr>
          <a:xfrm>
            <a:off x="6161278" y="5589240"/>
            <a:ext cx="2371162"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http://www.openstack.org/</a:t>
            </a:r>
            <a:endParaRPr lang="ja-JP" altLang="en-US" sz="1400" dirty="0">
              <a:latin typeface="HGP創英角ｺﾞｼｯｸUB" pitchFamily="50" charset="-128"/>
              <a:ea typeface="HGP創英角ｺﾞｼｯｸUB" pitchFamily="50" charset="-128"/>
            </a:endParaRPr>
          </a:p>
        </p:txBody>
      </p:sp>
      <p:sp>
        <p:nvSpPr>
          <p:cNvPr id="12" name="正方形/長方形 11"/>
          <p:cNvSpPr/>
          <p:nvPr/>
        </p:nvSpPr>
        <p:spPr>
          <a:xfrm>
            <a:off x="3814106" y="5498643"/>
            <a:ext cx="1683474"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http://wakame.jp/</a:t>
            </a:r>
            <a:endParaRPr lang="ja-JP" altLang="en-US" sz="1400" dirty="0">
              <a:latin typeface="HGP創英角ｺﾞｼｯｸUB" pitchFamily="50" charset="-128"/>
              <a:ea typeface="HGP創英角ｺﾞｼｯｸUB" pitchFamily="50" charset="-128"/>
            </a:endParaRPr>
          </a:p>
        </p:txBody>
      </p:sp>
      <p:pic>
        <p:nvPicPr>
          <p:cNvPr id="98306" name="Picture 2" descr="http://t0.gstatic.com/images?q=tbn:ANd9GcT89QMSZ9RiiyFG-U727OAQ7bDHLT2qQY673J5Gu8243GCWiwcCgg"/>
          <p:cNvPicPr>
            <a:picLocks noChangeAspect="1" noChangeArrowheads="1"/>
          </p:cNvPicPr>
          <p:nvPr/>
        </p:nvPicPr>
        <p:blipFill>
          <a:blip r:embed="rId5" cstate="print"/>
          <a:srcRect/>
          <a:stretch>
            <a:fillRect/>
          </a:stretch>
        </p:blipFill>
        <p:spPr bwMode="auto">
          <a:xfrm>
            <a:off x="3604128" y="3861048"/>
            <a:ext cx="1819275" cy="666751"/>
          </a:xfrm>
          <a:prstGeom prst="rect">
            <a:avLst/>
          </a:prstGeom>
          <a:noFill/>
        </p:spPr>
      </p:pic>
      <p:sp>
        <p:nvSpPr>
          <p:cNvPr id="13" name="正方形/長方形 12"/>
          <p:cNvSpPr/>
          <p:nvPr/>
        </p:nvSpPr>
        <p:spPr>
          <a:xfrm>
            <a:off x="3316096" y="4365104"/>
            <a:ext cx="2408032" cy="307777"/>
          </a:xfrm>
          <a:prstGeom prst="rect">
            <a:avLst/>
          </a:prstGeom>
        </p:spPr>
        <p:txBody>
          <a:bodyPr wrap="none">
            <a:spAutoFit/>
          </a:bodyPr>
          <a:lstStyle/>
          <a:p>
            <a:r>
              <a:rPr lang="en-US" altLang="ja-JP" sz="1400" dirty="0" smtClean="0">
                <a:latin typeface="HGP創英角ｺﾞｼｯｸUB" pitchFamily="50" charset="-128"/>
                <a:ea typeface="HGP創英角ｺﾞｼｯｸUB" pitchFamily="50" charset="-128"/>
              </a:rPr>
              <a:t>http://www.cloudstack.org/</a:t>
            </a:r>
            <a:endParaRPr lang="ja-JP" altLang="en-US" sz="1400" dirty="0">
              <a:latin typeface="HGP創英角ｺﾞｼｯｸUB" pitchFamily="50" charset="-128"/>
              <a:ea typeface="HGP創英角ｺﾞｼｯｸUB" pitchFamily="50" charset="-128"/>
            </a:endParaRPr>
          </a:p>
        </p:txBody>
      </p:sp>
      <p:pic>
        <p:nvPicPr>
          <p:cNvPr id="98308" name="Picture 4" descr="http://t0.gstatic.com/images?q=tbn:ANd9GcQ9xSgNwHlos7XTGGJp8rQ8tXZ1ZjFG-XxVN3kanJ6OKjf4UMDF"/>
          <p:cNvPicPr>
            <a:picLocks noChangeAspect="1" noChangeArrowheads="1"/>
          </p:cNvPicPr>
          <p:nvPr/>
        </p:nvPicPr>
        <p:blipFill>
          <a:blip r:embed="rId6" cstate="print"/>
          <a:srcRect/>
          <a:stretch>
            <a:fillRect/>
          </a:stretch>
        </p:blipFill>
        <p:spPr bwMode="auto">
          <a:xfrm>
            <a:off x="1501642" y="3789040"/>
            <a:ext cx="847725" cy="628651"/>
          </a:xfrm>
          <a:prstGeom prst="rect">
            <a:avLst/>
          </a:prstGeom>
          <a:noFill/>
        </p:spPr>
      </p:pic>
      <p:sp>
        <p:nvSpPr>
          <p:cNvPr id="15" name="正方形/長方形 14"/>
          <p:cNvSpPr/>
          <p:nvPr/>
        </p:nvSpPr>
        <p:spPr>
          <a:xfrm>
            <a:off x="925578" y="4365104"/>
            <a:ext cx="1816523"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a:t>
            </a:r>
            <a:r>
              <a:rPr lang="en-US" altLang="ja-JP" sz="1400" dirty="0" smtClean="0">
                <a:latin typeface="HGP創英角ｺﾞｼｯｸUB" pitchFamily="50" charset="-128"/>
                <a:ea typeface="HGP創英角ｺﾞｼｯｸUB" pitchFamily="50" charset="-128"/>
              </a:rPr>
              <a:t>://vcl.ncsu.edu/</a:t>
            </a:r>
            <a:endParaRPr lang="ja-JP" altLang="en-US" sz="1400" dirty="0">
              <a:latin typeface="HGP創英角ｺﾞｼｯｸUB" pitchFamily="50" charset="-128"/>
              <a:ea typeface="HGP創英角ｺﾞｼｯｸUB" pitchFamily="50" charset="-128"/>
            </a:endParaRPr>
          </a:p>
        </p:txBody>
      </p:sp>
      <p:sp>
        <p:nvSpPr>
          <p:cNvPr id="17" name="正方形/長方形 16"/>
          <p:cNvSpPr/>
          <p:nvPr/>
        </p:nvSpPr>
        <p:spPr>
          <a:xfrm>
            <a:off x="6156176" y="4221088"/>
            <a:ext cx="2052165" cy="307777"/>
          </a:xfrm>
          <a:prstGeom prst="rect">
            <a:avLst/>
          </a:prstGeom>
        </p:spPr>
        <p:txBody>
          <a:bodyPr wrap="none">
            <a:spAutoFit/>
          </a:bodyPr>
          <a:lstStyle/>
          <a:p>
            <a:r>
              <a:rPr lang="en-US" altLang="ja-JP" sz="1400" dirty="0" smtClean="0">
                <a:latin typeface="HGP創英角ｺﾞｼｯｸUB" pitchFamily="50" charset="-128"/>
                <a:ea typeface="HGP創英角ｺﾞｼｯｸUB" pitchFamily="50" charset="-128"/>
              </a:rPr>
              <a:t>http://opennebula.org/</a:t>
            </a:r>
            <a:endParaRPr lang="ja-JP" altLang="en-US" sz="1400" dirty="0">
              <a:latin typeface="HGP創英角ｺﾞｼｯｸUB" pitchFamily="50" charset="-128"/>
              <a:ea typeface="HGP創英角ｺﾞｼｯｸUB" pitchFamily="50" charset="-128"/>
            </a:endParaRPr>
          </a:p>
        </p:txBody>
      </p:sp>
      <p:pic>
        <p:nvPicPr>
          <p:cNvPr id="98310" name="Picture 6" descr="http://t0.gstatic.com/images?q=tbn:ANd9GcSRM-UEVtg3C5roDOSTWUSWR7u5Jz-SxOH8h9FMObVZ9d85qY2a"/>
          <p:cNvPicPr>
            <a:picLocks noChangeAspect="1" noChangeArrowheads="1"/>
          </p:cNvPicPr>
          <p:nvPr/>
        </p:nvPicPr>
        <p:blipFill>
          <a:blip r:embed="rId7" cstate="print"/>
          <a:srcRect/>
          <a:stretch>
            <a:fillRect/>
          </a:stretch>
        </p:blipFill>
        <p:spPr bwMode="auto">
          <a:xfrm>
            <a:off x="6156176" y="3933056"/>
            <a:ext cx="1944216" cy="2872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2"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a:xfrm>
            <a:off x="428625" y="-171450"/>
            <a:ext cx="8229600" cy="1252538"/>
          </a:xfrm>
        </p:spPr>
        <p:txBody>
          <a:bodyPr/>
          <a:lstStyle/>
          <a:p>
            <a:pPr eaLnBrk="1" hangingPunct="1"/>
            <a:r>
              <a:rPr lang="ja-JP" altLang="en-US" sz="2800" dirty="0" smtClean="0">
                <a:latin typeface="HGP創英角ｺﾞｼｯｸUB" pitchFamily="50" charset="-128"/>
                <a:ea typeface="HGP創英角ｺﾞｼｯｸUB" pitchFamily="50" charset="-128"/>
              </a:rPr>
              <a:t>思う存分自分の</a:t>
            </a:r>
            <a:r>
              <a:rPr lang="ja-JP" altLang="en-US" sz="2800" dirty="0" smtClean="0">
                <a:solidFill>
                  <a:srgbClr val="FF0000"/>
                </a:solidFill>
                <a:latin typeface="HGP創英角ｺﾞｼｯｸUB" pitchFamily="50" charset="-128"/>
                <a:ea typeface="HGP創英角ｺﾞｼｯｸUB" pitchFamily="50" charset="-128"/>
              </a:rPr>
              <a:t>アイデアを試せる</a:t>
            </a:r>
            <a:r>
              <a:rPr lang="en-US" altLang="ja-JP" sz="2800" dirty="0" smtClean="0">
                <a:solidFill>
                  <a:srgbClr val="FF0000"/>
                </a:solidFill>
                <a:latin typeface="HGP創英角ｺﾞｼｯｸUB" pitchFamily="50" charset="-128"/>
                <a:ea typeface="HGP創英角ｺﾞｼｯｸUB" pitchFamily="50" charset="-128"/>
              </a:rPr>
              <a:t>IT</a:t>
            </a:r>
            <a:r>
              <a:rPr lang="ja-JP" altLang="en-US" sz="2800" dirty="0" smtClean="0">
                <a:solidFill>
                  <a:srgbClr val="FF0000"/>
                </a:solidFill>
                <a:latin typeface="HGP創英角ｺﾞｼｯｸUB" pitchFamily="50" charset="-128"/>
                <a:ea typeface="HGP創英角ｺﾞｼｯｸUB" pitchFamily="50" charset="-128"/>
              </a:rPr>
              <a:t>実験室</a:t>
            </a:r>
            <a:r>
              <a:rPr lang="ja-JP" altLang="en-US" sz="3200" dirty="0" smtClean="0">
                <a:latin typeface="HGP創英角ｺﾞｼｯｸUB" pitchFamily="50" charset="-128"/>
                <a:ea typeface="HGP創英角ｺﾞｼｯｸUB" pitchFamily="50" charset="-128"/>
              </a:rPr>
              <a:t/>
            </a:r>
            <a:br>
              <a:rPr lang="ja-JP" altLang="en-US" sz="3200" dirty="0" smtClean="0">
                <a:latin typeface="HGP創英角ｺﾞｼｯｸUB" pitchFamily="50" charset="-128"/>
                <a:ea typeface="HGP創英角ｺﾞｼｯｸUB" pitchFamily="50" charset="-128"/>
              </a:rPr>
            </a:br>
            <a:r>
              <a:rPr lang="en-US" altLang="ja-JP" sz="3200" dirty="0" err="1" smtClean="0">
                <a:latin typeface="HGP創英角ｺﾞｼｯｸUB" pitchFamily="50" charset="-128"/>
                <a:ea typeface="HGP創英角ｺﾞｼｯｸUB" pitchFamily="50" charset="-128"/>
              </a:rPr>
              <a:t>edubase</a:t>
            </a:r>
            <a:r>
              <a:rPr lang="en-US" altLang="ja-JP" sz="3200" dirty="0" smtClean="0">
                <a:latin typeface="HGP創英角ｺﾞｼｯｸUB" pitchFamily="50" charset="-128"/>
                <a:ea typeface="HGP創英角ｺﾞｼｯｸUB" pitchFamily="50" charset="-128"/>
              </a:rPr>
              <a:t> Cloud</a:t>
            </a:r>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grpSp>
        <p:nvGrpSpPr>
          <p:cNvPr id="26630" name="Group 31"/>
          <p:cNvGrpSpPr>
            <a:grpSpLocks/>
          </p:cNvGrpSpPr>
          <p:nvPr/>
        </p:nvGrpSpPr>
        <p:grpSpPr bwMode="auto">
          <a:xfrm>
            <a:off x="323850" y="2749550"/>
            <a:ext cx="2063750" cy="584200"/>
            <a:chOff x="340" y="2115"/>
            <a:chExt cx="1300" cy="368"/>
          </a:xfrm>
        </p:grpSpPr>
        <p:sp>
          <p:nvSpPr>
            <p:cNvPr id="26653" name="AutoShape 6"/>
            <p:cNvSpPr>
              <a:spLocks noChangeArrowheads="1"/>
            </p:cNvSpPr>
            <p:nvPr/>
          </p:nvSpPr>
          <p:spPr bwMode="auto">
            <a:xfrm>
              <a:off x="340" y="2115"/>
              <a:ext cx="1270" cy="36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4" name="Rectangle 7"/>
            <p:cNvSpPr>
              <a:spLocks noChangeArrowheads="1"/>
            </p:cNvSpPr>
            <p:nvPr/>
          </p:nvSpPr>
          <p:spPr bwMode="auto">
            <a:xfrm>
              <a:off x="340" y="2115"/>
              <a:ext cx="1300"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他への影響を恐れずのびのび実験</a:t>
              </a:r>
            </a:p>
          </p:txBody>
        </p:sp>
      </p:grpSp>
      <p:sp>
        <p:nvSpPr>
          <p:cNvPr id="26631" name="AutoShape 8"/>
          <p:cNvSpPr>
            <a:spLocks noChangeArrowheads="1"/>
          </p:cNvSpPr>
          <p:nvPr/>
        </p:nvSpPr>
        <p:spPr bwMode="auto">
          <a:xfrm>
            <a:off x="6924675" y="2405063"/>
            <a:ext cx="2111375" cy="558800"/>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2" name="Rectangle 9"/>
          <p:cNvSpPr>
            <a:spLocks noChangeArrowheads="1"/>
          </p:cNvSpPr>
          <p:nvPr/>
        </p:nvSpPr>
        <p:spPr bwMode="auto">
          <a:xfrm>
            <a:off x="6948488" y="2389188"/>
            <a:ext cx="2087562"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基盤からアプリまですべてを改良可能</a:t>
            </a:r>
          </a:p>
        </p:txBody>
      </p:sp>
      <p:sp>
        <p:nvSpPr>
          <p:cNvPr id="26633" name="Rectangle 12"/>
          <p:cNvSpPr>
            <a:spLocks noChangeArrowheads="1"/>
          </p:cNvSpPr>
          <p:nvPr/>
        </p:nvSpPr>
        <p:spPr bwMode="auto">
          <a:xfrm>
            <a:off x="1590675" y="1165225"/>
            <a:ext cx="5600700" cy="425450"/>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400" u="sng">
                <a:latin typeface="HGP創英角ｺﾞｼｯｸUB" pitchFamily="50" charset="-128"/>
                <a:ea typeface="HGP創英角ｺﾞｼｯｸUB" pitchFamily="50" charset="-128"/>
              </a:rPr>
              <a:t>研究・教育のための</a:t>
            </a:r>
            <a:r>
              <a:rPr lang="ja-JP" altLang="en-US" sz="2400" u="sng">
                <a:solidFill>
                  <a:srgbClr val="990000"/>
                </a:solidFill>
                <a:latin typeface="HGP創英角ｺﾞｼｯｸUB" pitchFamily="50" charset="-128"/>
                <a:ea typeface="HGP創英角ｺﾞｼｯｸUB" pitchFamily="50" charset="-128"/>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①</a:t>
            </a:r>
            <a:r>
              <a:rPr lang="ja-JP" altLang="en-US">
                <a:solidFill>
                  <a:srgbClr val="FFFFFF"/>
                </a:solidFill>
                <a:latin typeface="HGP創英角ｺﾞｼｯｸUB" pitchFamily="50" charset="-128"/>
                <a:ea typeface="HGP創英角ｺﾞｼｯｸUB" pitchFamily="50" charset="-128"/>
              </a:rPr>
              <a:t>専有性</a:t>
            </a:r>
          </a:p>
        </p:txBody>
      </p:sp>
      <p:sp>
        <p:nvSpPr>
          <p:cNvPr id="26635" name="角丸四角形吹き出し 21"/>
          <p:cNvSpPr>
            <a:spLocks noChangeArrowheads="1"/>
          </p:cNvSpPr>
          <p:nvPr/>
        </p:nvSpPr>
        <p:spPr bwMode="auto">
          <a:xfrm>
            <a:off x="7308850" y="3036888"/>
            <a:ext cx="1373188" cy="504825"/>
          </a:xfrm>
          <a:prstGeom prst="wedgeRoundRectCallout">
            <a:avLst>
              <a:gd name="adj1" fmla="val -111505"/>
              <a:gd name="adj2" fmla="val 20755"/>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②</a:t>
            </a:r>
            <a:r>
              <a:rPr lang="ja-JP" altLang="en-US">
                <a:solidFill>
                  <a:srgbClr val="FFFFFF"/>
                </a:solidFill>
                <a:latin typeface="HGP創英角ｺﾞｼｯｸUB" pitchFamily="50" charset="-128"/>
                <a:ea typeface="HGP創英角ｺﾞｼｯｸUB" pitchFamily="50" charset="-128"/>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③</a:t>
            </a:r>
            <a:r>
              <a:rPr lang="ja-JP" altLang="en-US">
                <a:solidFill>
                  <a:srgbClr val="FFFFFF"/>
                </a:solidFill>
                <a:latin typeface="HGP創英角ｺﾞｼｯｸUB" pitchFamily="50" charset="-128"/>
                <a:ea typeface="HGP創英角ｺﾞｼｯｸUB" pitchFamily="50" charset="-128"/>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④</a:t>
            </a:r>
            <a:r>
              <a:rPr lang="ja-JP" altLang="en-US">
                <a:solidFill>
                  <a:srgbClr val="FFFFFF"/>
                </a:solidFill>
                <a:latin typeface="HGP創英角ｺﾞｼｯｸUB" pitchFamily="50" charset="-128"/>
                <a:ea typeface="HGP創英角ｺﾞｼｯｸUB" pitchFamily="50" charset="-128"/>
              </a:rPr>
              <a:t>保存性</a:t>
            </a:r>
          </a:p>
        </p:txBody>
      </p:sp>
      <p:sp>
        <p:nvSpPr>
          <p:cNvPr id="26639" name="AutoShape 18"/>
          <p:cNvSpPr>
            <a:spLocks noChangeArrowheads="1"/>
          </p:cNvSpPr>
          <p:nvPr/>
        </p:nvSpPr>
        <p:spPr bwMode="auto">
          <a:xfrm>
            <a:off x="4889500" y="5661025"/>
            <a:ext cx="2562225" cy="58578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0" name="Rectangle 19"/>
          <p:cNvSpPr>
            <a:spLocks noChangeArrowheads="1"/>
          </p:cNvSpPr>
          <p:nvPr/>
        </p:nvSpPr>
        <p:spPr bwMode="auto">
          <a:xfrm>
            <a:off x="5003800" y="5629275"/>
            <a:ext cx="2663825"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学術コミュニティ内で環境を検索・利活用</a:t>
            </a:r>
          </a:p>
        </p:txBody>
      </p:sp>
      <p:grpSp>
        <p:nvGrpSpPr>
          <p:cNvPr id="26641"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6652" name="Picture 27" descr="build1"/>
            <p:cNvPicPr>
              <a:picLocks noChangeAspect="1" noChangeArrowheads="1"/>
            </p:cNvPicPr>
            <p:nvPr/>
          </p:nvPicPr>
          <p:blipFill>
            <a:blip r:embed="rId3"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HGP創英角ｺﾞｼｯｸUB" pitchFamily="50" charset="-128"/>
                <a:ea typeface="HGP創英角ｺﾞｼｯｸUB" pitchFamily="50" charset="-128"/>
              </a:rPr>
              <a:t>外部クラウド</a:t>
            </a:r>
          </a:p>
        </p:txBody>
      </p:sp>
      <p:sp>
        <p:nvSpPr>
          <p:cNvPr id="26644" name="Rectangle 30"/>
          <p:cNvSpPr>
            <a:spLocks noChangeArrowheads="1"/>
          </p:cNvSpPr>
          <p:nvPr/>
        </p:nvSpPr>
        <p:spPr bwMode="auto">
          <a:xfrm>
            <a:off x="322263" y="5416550"/>
            <a:ext cx="2593975" cy="400110"/>
          </a:xfrm>
          <a:prstGeom prst="rect">
            <a:avLst/>
          </a:prstGeom>
          <a:noFill/>
          <a:ln w="9525">
            <a:noFill/>
            <a:miter lim="800000"/>
            <a:headEnd/>
            <a:tailEnd/>
          </a:ln>
        </p:spPr>
        <p:txBody>
          <a:bodyPr>
            <a:spAutoFit/>
          </a:bodyPr>
          <a:lstStyle/>
          <a:p>
            <a:r>
              <a:rPr lang="ja-JP" altLang="en-US" sz="1000" dirty="0">
                <a:latin typeface="HGP創英角ｺﾞｼｯｸUB" pitchFamily="50" charset="-128"/>
                <a:ea typeface="HGP創英角ｺﾞｼｯｸUB" pitchFamily="50" charset="-128"/>
              </a:rPr>
              <a:t>参考：</a:t>
            </a:r>
          </a:p>
          <a:p>
            <a:r>
              <a:rPr lang="en-US" altLang="ja-JP" sz="1000" dirty="0" smtClean="0">
                <a:latin typeface="HGP創英角ｺﾞｼｯｸUB" pitchFamily="50" charset="-128"/>
                <a:ea typeface="HGP創英角ｺﾞｼｯｸUB" pitchFamily="50" charset="-128"/>
                <a:hlinkClick r:id="rId4"/>
              </a:rPr>
              <a:t>http</a:t>
            </a:r>
            <a:r>
              <a:rPr lang="en-US" altLang="ja-JP" sz="1000" dirty="0">
                <a:latin typeface="HGP創英角ｺﾞｼｯｸUB" pitchFamily="50" charset="-128"/>
                <a:ea typeface="HGP創英角ｺﾞｼｯｸUB" pitchFamily="50" charset="-128"/>
                <a:hlinkClick r:id="rId4"/>
              </a:rPr>
              <a:t>://grace-center.jp/prj_educloud.html</a:t>
            </a:r>
            <a:endParaRPr lang="en-US" altLang="ja-JP" sz="1000" dirty="0">
              <a:latin typeface="HGP創英角ｺﾞｼｯｸUB" pitchFamily="50" charset="-128"/>
              <a:ea typeface="HGP創英角ｺﾞｼｯｸUB" pitchFamily="50" charset="-128"/>
            </a:endParaRPr>
          </a:p>
        </p:txBody>
      </p:sp>
      <p:grpSp>
        <p:nvGrpSpPr>
          <p:cNvPr id="26645" name="Group 32"/>
          <p:cNvGrpSpPr>
            <a:grpSpLocks/>
          </p:cNvGrpSpPr>
          <p:nvPr/>
        </p:nvGrpSpPr>
        <p:grpSpPr bwMode="auto">
          <a:xfrm>
            <a:off x="107950" y="4797425"/>
            <a:ext cx="1471613" cy="581025"/>
            <a:chOff x="683" y="3385"/>
            <a:chExt cx="927" cy="366"/>
          </a:xfrm>
        </p:grpSpPr>
        <p:sp>
          <p:nvSpPr>
            <p:cNvPr id="26646" name="AutoShape 10"/>
            <p:cNvSpPr>
              <a:spLocks noChangeArrowheads="1"/>
            </p:cNvSpPr>
            <p:nvPr/>
          </p:nvSpPr>
          <p:spPr bwMode="auto">
            <a:xfrm>
              <a:off x="683" y="3387"/>
              <a:ext cx="882" cy="364"/>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7" name="Rectangle 11"/>
            <p:cNvSpPr>
              <a:spLocks noChangeArrowheads="1"/>
            </p:cNvSpPr>
            <p:nvPr/>
          </p:nvSpPr>
          <p:spPr bwMode="auto">
            <a:xfrm>
              <a:off x="703" y="3385"/>
              <a:ext cx="907"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他のクラウドとの連携</a:t>
              </a:r>
            </a:p>
          </p:txBody>
        </p:sp>
      </p:gr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5</a:t>
            </a:fld>
            <a:endParaRPr lang="ja-JP"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0"/>
            <a:ext cx="8604448" cy="1143000"/>
          </a:xfrm>
        </p:spPr>
        <p:txBody>
          <a:bodyPr>
            <a:normAutofit/>
          </a:bodyPr>
          <a:lstStyle/>
          <a:p>
            <a:pPr fontAlgn="auto">
              <a:spcAft>
                <a:spcPts val="0"/>
              </a:spcAft>
              <a:defRPr/>
            </a:pPr>
            <a:r>
              <a:rPr lang="ja-JP" altLang="en-US" sz="3600" dirty="0" smtClean="0">
                <a:latin typeface="HGS創英角ｺﾞｼｯｸUB" pitchFamily="50" charset="-128"/>
                <a:ea typeface="HGS創英角ｺﾞｼｯｸUB" pitchFamily="50" charset="-128"/>
              </a:rPr>
              <a:t>現状のソリューションの課題</a:t>
            </a:r>
            <a:endParaRPr lang="ja-JP" altLang="en-US" sz="3600" dirty="0">
              <a:latin typeface="HGS創英角ｺﾞｼｯｸUB" pitchFamily="50" charset="-128"/>
              <a:ea typeface="HGS創英角ｺﾞｼｯｸUB" pitchFamily="50" charset="-128"/>
            </a:endParaRPr>
          </a:p>
        </p:txBody>
      </p:sp>
      <p:sp>
        <p:nvSpPr>
          <p:cNvPr id="4" name="テキスト ボックス 3"/>
          <p:cNvSpPr txBox="1"/>
          <p:nvPr/>
        </p:nvSpPr>
        <p:spPr>
          <a:xfrm>
            <a:off x="683568" y="1052736"/>
            <a:ext cx="1295400" cy="461963"/>
          </a:xfrm>
          <a:prstGeom prst="rect">
            <a:avLst/>
          </a:prstGeom>
          <a:noFill/>
        </p:spPr>
        <p:txBody>
          <a:bodyPr>
            <a:spAutoFit/>
          </a:bodyPr>
          <a:lstStyle/>
          <a:p>
            <a:pPr fontAlgn="auto">
              <a:spcBef>
                <a:spcPts val="0"/>
              </a:spcBef>
              <a:spcAft>
                <a:spcPts val="0"/>
              </a:spcAft>
              <a:defRPr/>
            </a:pPr>
            <a:r>
              <a:rPr lang="ja-JP" altLang="en-US" sz="2400" b="1" u="sng" dirty="0">
                <a:solidFill>
                  <a:srgbClr val="002060"/>
                </a:solidFill>
                <a:latin typeface="HGS創英角ｺﾞｼｯｸUB" pitchFamily="50" charset="-128"/>
                <a:ea typeface="HGS創英角ｺﾞｼｯｸUB" pitchFamily="50" charset="-128"/>
              </a:rPr>
              <a:t>要求</a:t>
            </a:r>
          </a:p>
        </p:txBody>
      </p:sp>
      <p:sp>
        <p:nvSpPr>
          <p:cNvPr id="6" name="テキスト ボックス 5"/>
          <p:cNvSpPr txBox="1"/>
          <p:nvPr/>
        </p:nvSpPr>
        <p:spPr>
          <a:xfrm>
            <a:off x="684286" y="2954620"/>
            <a:ext cx="3455666" cy="461665"/>
          </a:xfrm>
          <a:prstGeom prst="rect">
            <a:avLst/>
          </a:prstGeom>
          <a:noFill/>
        </p:spPr>
        <p:txBody>
          <a:bodyPr wrap="square">
            <a:spAutoFit/>
          </a:bodyPr>
          <a:lstStyle/>
          <a:p>
            <a:pPr fontAlgn="auto">
              <a:spcBef>
                <a:spcPts val="0"/>
              </a:spcBef>
              <a:spcAft>
                <a:spcPts val="0"/>
              </a:spcAft>
              <a:defRPr/>
            </a:pPr>
            <a:r>
              <a:rPr lang="ja-JP" altLang="en-US" sz="2400" b="1" dirty="0" smtClean="0">
                <a:solidFill>
                  <a:srgbClr val="002060"/>
                </a:solidFill>
                <a:latin typeface="HGS創英角ｺﾞｼｯｸUB" pitchFamily="50" charset="-128"/>
                <a:ea typeface="HGS創英角ｺﾞｼｯｸUB" pitchFamily="50" charset="-128"/>
              </a:rPr>
              <a:t>物理マシンで</a:t>
            </a:r>
            <a:r>
              <a:rPr lang="ja-JP" altLang="en-US" sz="2400" b="1" dirty="0">
                <a:solidFill>
                  <a:srgbClr val="002060"/>
                </a:solidFill>
                <a:latin typeface="HGS創英角ｺﾞｼｯｸUB" pitchFamily="50" charset="-128"/>
                <a:ea typeface="HGS創英角ｺﾞｼｯｸUB" pitchFamily="50" charset="-128"/>
              </a:rPr>
              <a:t>の実現</a:t>
            </a:r>
          </a:p>
        </p:txBody>
      </p:sp>
      <p:cxnSp>
        <p:nvCxnSpPr>
          <p:cNvPr id="7" name="直線コネクタ 6"/>
          <p:cNvCxnSpPr/>
          <p:nvPr/>
        </p:nvCxnSpPr>
        <p:spPr>
          <a:xfrm>
            <a:off x="590623" y="3421345"/>
            <a:ext cx="223202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69998" y="4509120"/>
            <a:ext cx="2462213" cy="461962"/>
          </a:xfrm>
          <a:prstGeom prst="rect">
            <a:avLst/>
          </a:prstGeom>
          <a:noFill/>
        </p:spPr>
        <p:txBody>
          <a:bodyPr>
            <a:spAutoFit/>
          </a:bodyPr>
          <a:lstStyle/>
          <a:p>
            <a:pPr fontAlgn="auto">
              <a:spcBef>
                <a:spcPts val="0"/>
              </a:spcBef>
              <a:spcAft>
                <a:spcPts val="0"/>
              </a:spcAft>
              <a:defRPr/>
            </a:pPr>
            <a:r>
              <a:rPr lang="en-US" altLang="ja-JP" sz="2400" b="1" dirty="0" err="1">
                <a:solidFill>
                  <a:srgbClr val="002060"/>
                </a:solidFill>
                <a:latin typeface="HGS創英角ｺﾞｼｯｸUB" pitchFamily="50" charset="-128"/>
                <a:ea typeface="HGS創英角ｺﾞｼｯｸUB" pitchFamily="50" charset="-128"/>
              </a:rPr>
              <a:t>IaaS</a:t>
            </a:r>
            <a:r>
              <a:rPr lang="ja-JP" altLang="en-US" sz="2400" b="1" dirty="0" err="1">
                <a:solidFill>
                  <a:srgbClr val="002060"/>
                </a:solidFill>
                <a:latin typeface="HGS創英角ｺﾞｼｯｸUB" pitchFamily="50" charset="-128"/>
                <a:ea typeface="HGS創英角ｺﾞｼｯｸUB" pitchFamily="50" charset="-128"/>
              </a:rPr>
              <a:t>での</a:t>
            </a:r>
            <a:r>
              <a:rPr lang="ja-JP" altLang="en-US" sz="2400" b="1" dirty="0">
                <a:solidFill>
                  <a:srgbClr val="002060"/>
                </a:solidFill>
                <a:latin typeface="HGS創英角ｺﾞｼｯｸUB" pitchFamily="50" charset="-128"/>
                <a:ea typeface="HGS創英角ｺﾞｼｯｸUB" pitchFamily="50" charset="-128"/>
              </a:rPr>
              <a:t>実現</a:t>
            </a:r>
          </a:p>
        </p:txBody>
      </p:sp>
      <p:cxnSp>
        <p:nvCxnSpPr>
          <p:cNvPr id="12" name="直線コネクタ 11"/>
          <p:cNvCxnSpPr/>
          <p:nvPr/>
        </p:nvCxnSpPr>
        <p:spPr>
          <a:xfrm>
            <a:off x="576336" y="4975845"/>
            <a:ext cx="2232025" cy="0"/>
          </a:xfrm>
          <a:prstGeom prst="line">
            <a:avLst/>
          </a:prstGeom>
        </p:spPr>
        <p:style>
          <a:lnRef idx="1">
            <a:schemeClr val="accent1"/>
          </a:lnRef>
          <a:fillRef idx="0">
            <a:schemeClr val="accent1"/>
          </a:fillRef>
          <a:effectRef idx="0">
            <a:schemeClr val="accent1"/>
          </a:effectRef>
          <a:fontRef idx="minor">
            <a:schemeClr val="tx1"/>
          </a:fontRef>
        </p:style>
      </p:cxnSp>
      <p:sp>
        <p:nvSpPr>
          <p:cNvPr id="18441" name="テキスト ボックス 12"/>
          <p:cNvSpPr txBox="1">
            <a:spLocks noChangeArrowheads="1"/>
          </p:cNvSpPr>
          <p:nvPr/>
        </p:nvSpPr>
        <p:spPr bwMode="auto">
          <a:xfrm>
            <a:off x="971600" y="1589891"/>
            <a:ext cx="8028384" cy="1323439"/>
          </a:xfrm>
          <a:prstGeom prst="rect">
            <a:avLst/>
          </a:prstGeom>
          <a:noFill/>
          <a:ln w="9525">
            <a:noFill/>
            <a:miter lim="800000"/>
            <a:headEnd/>
            <a:tailEnd/>
          </a:ln>
        </p:spPr>
        <p:txBody>
          <a:bodyPr wrap="square">
            <a:spAutoFit/>
          </a:bodyPr>
          <a:lstStyle/>
          <a:p>
            <a:pPr fontAlgn="auto">
              <a:spcBef>
                <a:spcPts val="0"/>
              </a:spcBef>
              <a:spcAft>
                <a:spcPts val="0"/>
              </a:spcAft>
              <a:defRPr/>
            </a:pPr>
            <a:r>
              <a:rPr lang="ja-JP" altLang="en-US" sz="1600" dirty="0" smtClean="0">
                <a:latin typeface="HGS創英角ｺﾞｼｯｸUB" pitchFamily="50" charset="-128"/>
                <a:ea typeface="HGS創英角ｺﾞｼｯｸUB" pitchFamily="50" charset="-128"/>
              </a:rPr>
              <a:t>１．リソース共有化による利用率向上　　２．運用集中化による効率化</a:t>
            </a:r>
            <a:endParaRPr lang="en-US" altLang="ja-JP" sz="1600" dirty="0" smtClean="0">
              <a:latin typeface="HGS創英角ｺﾞｼｯｸUB" pitchFamily="50" charset="-128"/>
              <a:ea typeface="HGS創英角ｺﾞｼｯｸUB" pitchFamily="50" charset="-128"/>
            </a:endParaRPr>
          </a:p>
          <a:p>
            <a:pPr fontAlgn="auto">
              <a:spcBef>
                <a:spcPts val="0"/>
              </a:spcBef>
              <a:spcAft>
                <a:spcPts val="0"/>
              </a:spcAft>
              <a:defRPr/>
            </a:pPr>
            <a:endParaRPr lang="en-US" altLang="ja-JP" sz="1600" dirty="0" smtClean="0">
              <a:latin typeface="HGS創英角ｺﾞｼｯｸUB" pitchFamily="50" charset="-128"/>
              <a:ea typeface="HGS創英角ｺﾞｼｯｸUB" pitchFamily="50" charset="-128"/>
            </a:endParaRPr>
          </a:p>
          <a:p>
            <a:pPr fontAlgn="auto">
              <a:spcBef>
                <a:spcPts val="0"/>
              </a:spcBef>
              <a:spcAft>
                <a:spcPts val="0"/>
              </a:spcAft>
              <a:defRPr/>
            </a:pPr>
            <a:r>
              <a:rPr lang="ja-JP" altLang="en-US" sz="1600" dirty="0" smtClean="0">
                <a:latin typeface="HGS創英角ｺﾞｼｯｸUB" pitchFamily="50" charset="-128"/>
                <a:ea typeface="HGS創英角ｺﾞｼｯｸUB" pitchFamily="50" charset="-128"/>
              </a:rPr>
              <a:t>３．計算機リソースへの投資削減　　　　４．大規模実験環境構築</a:t>
            </a:r>
            <a:r>
              <a:rPr lang="en-US" altLang="ja-JP" sz="1600" dirty="0" smtClean="0">
                <a:latin typeface="HGS創英角ｺﾞｼｯｸUB" pitchFamily="50" charset="-128"/>
                <a:ea typeface="HGS創英角ｺﾞｼｯｸUB" pitchFamily="50" charset="-128"/>
              </a:rPr>
              <a:t>/</a:t>
            </a:r>
            <a:r>
              <a:rPr lang="ja-JP" altLang="en-US" sz="1600" dirty="0" smtClean="0">
                <a:latin typeface="HGS創英角ｺﾞｼｯｸUB" pitchFamily="50" charset="-128"/>
                <a:ea typeface="HGS創英角ｺﾞｼｯｸUB" pitchFamily="50" charset="-128"/>
              </a:rPr>
              <a:t>運用の作業軽減</a:t>
            </a:r>
            <a:endParaRPr lang="en-US" altLang="ja-JP" sz="1600" dirty="0" smtClean="0">
              <a:latin typeface="HGS創英角ｺﾞｼｯｸUB" pitchFamily="50" charset="-128"/>
              <a:ea typeface="HGS創英角ｺﾞｼｯｸUB" pitchFamily="50" charset="-128"/>
            </a:endParaRPr>
          </a:p>
          <a:p>
            <a:pPr fontAlgn="auto">
              <a:spcBef>
                <a:spcPts val="0"/>
              </a:spcBef>
              <a:spcAft>
                <a:spcPts val="0"/>
              </a:spcAft>
              <a:defRPr/>
            </a:pPr>
            <a:endParaRPr lang="en-US" altLang="ja-JP" sz="1600" dirty="0" smtClean="0">
              <a:latin typeface="HGS創英角ｺﾞｼｯｸUB" pitchFamily="50" charset="-128"/>
              <a:ea typeface="HGS創英角ｺﾞｼｯｸUB" pitchFamily="50" charset="-128"/>
            </a:endParaRPr>
          </a:p>
          <a:p>
            <a:pPr fontAlgn="auto">
              <a:spcBef>
                <a:spcPts val="0"/>
              </a:spcBef>
              <a:spcAft>
                <a:spcPts val="0"/>
              </a:spcAft>
              <a:defRPr/>
            </a:pPr>
            <a:r>
              <a:rPr lang="ja-JP" altLang="en-US" sz="1600" dirty="0" smtClean="0">
                <a:latin typeface="HGS創英角ｺﾞｼｯｸUB" pitchFamily="50" charset="-128"/>
                <a:ea typeface="HGS創英角ｺﾞｼｯｸUB" pitchFamily="50" charset="-128"/>
              </a:rPr>
              <a:t>５．物理マシン相当の安定的性能確保　　６．既存計算機リソースとの融合</a:t>
            </a:r>
            <a:endParaRPr lang="en-US" altLang="ja-JP" sz="1600" dirty="0" smtClean="0">
              <a:latin typeface="HGS創英角ｺﾞｼｯｸUB" pitchFamily="50" charset="-128"/>
              <a:ea typeface="HGS創英角ｺﾞｼｯｸUB" pitchFamily="50" charset="-128"/>
            </a:endParaRPr>
          </a:p>
        </p:txBody>
      </p:sp>
      <p:sp>
        <p:nvSpPr>
          <p:cNvPr id="18445" name="テキスト ボックス 16"/>
          <p:cNvSpPr txBox="1">
            <a:spLocks noChangeArrowheads="1"/>
          </p:cNvSpPr>
          <p:nvPr/>
        </p:nvSpPr>
        <p:spPr bwMode="auto">
          <a:xfrm>
            <a:off x="827584" y="3573016"/>
            <a:ext cx="7920162" cy="830997"/>
          </a:xfrm>
          <a:prstGeom prst="rect">
            <a:avLst/>
          </a:prstGeom>
          <a:noFill/>
          <a:ln w="9525">
            <a:noFill/>
            <a:miter lim="800000"/>
            <a:headEnd/>
            <a:tailEnd/>
          </a:ln>
        </p:spPr>
        <p:txBody>
          <a:bodyPr wrap="square">
            <a:spAutoFit/>
          </a:bodyPr>
          <a:lstStyle/>
          <a:p>
            <a:r>
              <a:rPr lang="ja-JP" altLang="en-US" sz="1600" dirty="0" smtClean="0">
                <a:solidFill>
                  <a:schemeClr val="accent3">
                    <a:lumMod val="50000"/>
                  </a:schemeClr>
                </a:solidFill>
                <a:latin typeface="HGS創英角ｺﾞｼｯｸUB" pitchFamily="50" charset="-128"/>
                <a:ea typeface="HGS創英角ｺﾞｼｯｸUB" pitchFamily="50" charset="-128"/>
              </a:rPr>
              <a:t>物理マシン相当の安定的性能確保</a:t>
            </a:r>
            <a:r>
              <a:rPr lang="ja-JP" altLang="en-US" sz="1600" dirty="0" smtClean="0">
                <a:latin typeface="HGS創英角ｺﾞｼｯｸUB" pitchFamily="50" charset="-128"/>
                <a:ea typeface="HGS創英角ｺﾞｼｯｸUB" pitchFamily="50" charset="-128"/>
              </a:rPr>
              <a:t>と</a:t>
            </a:r>
            <a:r>
              <a:rPr lang="ja-JP" altLang="en-US" sz="1600" dirty="0" smtClean="0">
                <a:solidFill>
                  <a:schemeClr val="accent3">
                    <a:lumMod val="50000"/>
                  </a:schemeClr>
                </a:solidFill>
                <a:latin typeface="HGS創英角ｺﾞｼｯｸUB" pitchFamily="50" charset="-128"/>
                <a:ea typeface="HGS創英角ｺﾞｼｯｸUB" pitchFamily="50" charset="-128"/>
              </a:rPr>
              <a:t>既存計算機リソースとの融合</a:t>
            </a:r>
            <a:r>
              <a:rPr lang="ja-JP" altLang="en-US" sz="1600" dirty="0" smtClean="0">
                <a:latin typeface="HGS創英角ｺﾞｼｯｸUB" pitchFamily="50" charset="-128"/>
                <a:ea typeface="HGS創英角ｺﾞｼｯｸUB" pitchFamily="50" charset="-128"/>
              </a:rPr>
              <a:t>は実現できる。</a:t>
            </a:r>
            <a:endParaRPr lang="en-US" altLang="ja-JP" sz="1600" dirty="0" smtClean="0">
              <a:latin typeface="HGS創英角ｺﾞｼｯｸUB" pitchFamily="50" charset="-128"/>
              <a:ea typeface="HGS創英角ｺﾞｼｯｸUB" pitchFamily="50" charset="-128"/>
            </a:endParaRPr>
          </a:p>
          <a:p>
            <a:r>
              <a:rPr lang="ja-JP" altLang="en-US" sz="1600" dirty="0" smtClean="0">
                <a:solidFill>
                  <a:srgbClr val="C00000"/>
                </a:solidFill>
                <a:latin typeface="HGS創英角ｺﾞｼｯｸUB" pitchFamily="50" charset="-128"/>
                <a:ea typeface="HGS創英角ｺﾞｼｯｸUB" pitchFamily="50" charset="-128"/>
              </a:rPr>
              <a:t>リソース共有化による利用率向上、運用集中化による効率化、計算機リソースへの投資削減と大規模実験環境構築</a:t>
            </a:r>
            <a:r>
              <a:rPr lang="en-US" altLang="ja-JP" sz="1600" dirty="0" smtClean="0">
                <a:solidFill>
                  <a:srgbClr val="C00000"/>
                </a:solidFill>
                <a:latin typeface="HGS創英角ｺﾞｼｯｸUB" pitchFamily="50" charset="-128"/>
                <a:ea typeface="HGS創英角ｺﾞｼｯｸUB" pitchFamily="50" charset="-128"/>
              </a:rPr>
              <a:t>/</a:t>
            </a:r>
            <a:r>
              <a:rPr lang="ja-JP" altLang="en-US" sz="1600" dirty="0" smtClean="0">
                <a:solidFill>
                  <a:srgbClr val="C00000"/>
                </a:solidFill>
                <a:latin typeface="HGS創英角ｺﾞｼｯｸUB" pitchFamily="50" charset="-128"/>
                <a:ea typeface="HGS創英角ｺﾞｼｯｸUB" pitchFamily="50" charset="-128"/>
              </a:rPr>
              <a:t>運用の作業軽減</a:t>
            </a:r>
            <a:r>
              <a:rPr lang="ja-JP" altLang="en-US" sz="1600" dirty="0" smtClean="0">
                <a:latin typeface="HGS創英角ｺﾞｼｯｸUB" pitchFamily="50" charset="-128"/>
                <a:ea typeface="HGS創英角ｺﾞｼｯｸUB" pitchFamily="50" charset="-128"/>
              </a:rPr>
              <a:t>の実現が難しい。</a:t>
            </a:r>
            <a:endParaRPr lang="en-US" altLang="ja-JP" sz="1600" dirty="0" smtClean="0">
              <a:latin typeface="HGS創英角ｺﾞｼｯｸUB" pitchFamily="50" charset="-128"/>
              <a:ea typeface="HGS創英角ｺﾞｼｯｸUB" pitchFamily="50" charset="-128"/>
            </a:endParaRPr>
          </a:p>
        </p:txBody>
      </p:sp>
      <p:sp>
        <p:nvSpPr>
          <p:cNvPr id="15" name="テキスト ボックス 16"/>
          <p:cNvSpPr txBox="1">
            <a:spLocks noChangeArrowheads="1"/>
          </p:cNvSpPr>
          <p:nvPr/>
        </p:nvSpPr>
        <p:spPr bwMode="auto">
          <a:xfrm>
            <a:off x="899592" y="4975513"/>
            <a:ext cx="7920162" cy="830997"/>
          </a:xfrm>
          <a:prstGeom prst="rect">
            <a:avLst/>
          </a:prstGeom>
          <a:noFill/>
          <a:ln w="9525">
            <a:noFill/>
            <a:miter lim="800000"/>
            <a:headEnd/>
            <a:tailEnd/>
          </a:ln>
        </p:spPr>
        <p:txBody>
          <a:bodyPr wrap="square">
            <a:spAutoFit/>
          </a:bodyPr>
          <a:lstStyle/>
          <a:p>
            <a:r>
              <a:rPr lang="ja-JP" altLang="en-US" sz="1600" dirty="0" smtClean="0">
                <a:solidFill>
                  <a:schemeClr val="accent3">
                    <a:lumMod val="50000"/>
                  </a:schemeClr>
                </a:solidFill>
                <a:latin typeface="HGS創英角ｺﾞｼｯｸUB" pitchFamily="50" charset="-128"/>
                <a:ea typeface="HGS創英角ｺﾞｼｯｸUB" pitchFamily="50" charset="-128"/>
              </a:rPr>
              <a:t>リソース共有化による利用率向上、運用集中化による効率化、計算機リソースへの投資削減と大規模実験環境構築</a:t>
            </a:r>
            <a:r>
              <a:rPr lang="en-US" altLang="ja-JP" sz="1600" dirty="0" smtClean="0">
                <a:solidFill>
                  <a:schemeClr val="accent3">
                    <a:lumMod val="50000"/>
                  </a:schemeClr>
                </a:solidFill>
                <a:latin typeface="HGS創英角ｺﾞｼｯｸUB" pitchFamily="50" charset="-128"/>
                <a:ea typeface="HGS創英角ｺﾞｼｯｸUB" pitchFamily="50" charset="-128"/>
              </a:rPr>
              <a:t>/</a:t>
            </a:r>
            <a:r>
              <a:rPr lang="ja-JP" altLang="en-US" sz="1600" dirty="0" smtClean="0">
                <a:solidFill>
                  <a:schemeClr val="accent3">
                    <a:lumMod val="50000"/>
                  </a:schemeClr>
                </a:solidFill>
                <a:latin typeface="HGS創英角ｺﾞｼｯｸUB" pitchFamily="50" charset="-128"/>
                <a:ea typeface="HGS創英角ｺﾞｼｯｸUB" pitchFamily="50" charset="-128"/>
              </a:rPr>
              <a:t>運用の作業軽減</a:t>
            </a:r>
            <a:r>
              <a:rPr lang="ja-JP" altLang="en-US" sz="1600" dirty="0" smtClean="0">
                <a:latin typeface="HGS創英角ｺﾞｼｯｸUB" pitchFamily="50" charset="-128"/>
                <a:ea typeface="HGS創英角ｺﾞｼｯｸUB" pitchFamily="50" charset="-128"/>
              </a:rPr>
              <a:t>は実現できる。</a:t>
            </a:r>
            <a:r>
              <a:rPr lang="ja-JP" altLang="en-US" sz="1600" dirty="0" smtClean="0">
                <a:solidFill>
                  <a:srgbClr val="C00000"/>
                </a:solidFill>
                <a:latin typeface="HGS創英角ｺﾞｼｯｸUB" pitchFamily="50" charset="-128"/>
                <a:ea typeface="HGS創英角ｺﾞｼｯｸUB" pitchFamily="50" charset="-128"/>
              </a:rPr>
              <a:t>物理マシン相当の安定的性能確保と既存計算機リソースとの融合</a:t>
            </a:r>
            <a:r>
              <a:rPr lang="ja-JP" altLang="en-US" sz="1600" dirty="0" smtClean="0">
                <a:latin typeface="HGS創英角ｺﾞｼｯｸUB" pitchFamily="50" charset="-128"/>
                <a:ea typeface="HGS創英角ｺﾞｼｯｸUB" pitchFamily="50" charset="-128"/>
              </a:rPr>
              <a:t>の実現が難しい。</a:t>
            </a:r>
            <a:endParaRPr lang="en-US" altLang="ja-JP" sz="1600" dirty="0" smtClean="0">
              <a:latin typeface="HGS創英角ｺﾞｼｯｸUB" pitchFamily="50" charset="-128"/>
              <a:ea typeface="HGS創英角ｺﾞｼｯｸUB" pitchFamily="50" charset="-128"/>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a:endCxn id="275" idx="2"/>
          </p:cNvCxnSpPr>
          <p:nvPr/>
        </p:nvCxnSpPr>
        <p:spPr>
          <a:xfrm flipH="1" flipV="1">
            <a:off x="3357032" y="625711"/>
            <a:ext cx="998944" cy="138993"/>
          </a:xfrm>
          <a:prstGeom prst="line">
            <a:avLst/>
          </a:prstGeom>
          <a:ln w="349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フローチャート: データ 6"/>
          <p:cNvSpPr/>
          <p:nvPr/>
        </p:nvSpPr>
        <p:spPr>
          <a:xfrm rot="1037880">
            <a:off x="1805399" y="239673"/>
            <a:ext cx="1358319" cy="989023"/>
          </a:xfrm>
          <a:prstGeom prst="flowChartInputOutpu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cxnSp>
        <p:nvCxnSpPr>
          <p:cNvPr id="8" name="直線コネクタ 7"/>
          <p:cNvCxnSpPr/>
          <p:nvPr/>
        </p:nvCxnSpPr>
        <p:spPr>
          <a:xfrm>
            <a:off x="4932040" y="764704"/>
            <a:ext cx="1440160" cy="216024"/>
          </a:xfrm>
          <a:prstGeom prst="line">
            <a:avLst/>
          </a:prstGeom>
          <a:ln w="349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347864" y="908720"/>
            <a:ext cx="720080" cy="216024"/>
          </a:xfrm>
          <a:prstGeom prst="line">
            <a:avLst/>
          </a:prstGeom>
          <a:ln w="349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253" idx="1"/>
            <a:endCxn id="205" idx="2"/>
          </p:cNvCxnSpPr>
          <p:nvPr/>
        </p:nvCxnSpPr>
        <p:spPr>
          <a:xfrm>
            <a:off x="3533707" y="1869606"/>
            <a:ext cx="493180" cy="563545"/>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フローチャート: データ 10"/>
          <p:cNvSpPr/>
          <p:nvPr/>
        </p:nvSpPr>
        <p:spPr>
          <a:xfrm rot="908887">
            <a:off x="3488420" y="1676724"/>
            <a:ext cx="5210958" cy="3273049"/>
          </a:xfrm>
          <a:prstGeom prst="flowChartInputOutp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 name="フローチャート: データ 11"/>
          <p:cNvSpPr/>
          <p:nvPr/>
        </p:nvSpPr>
        <p:spPr>
          <a:xfrm rot="908887">
            <a:off x="4687110" y="1640391"/>
            <a:ext cx="1366706" cy="948162"/>
          </a:xfrm>
          <a:prstGeom prst="flowChartInputOutpu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 name="フローチャート: データ 12"/>
          <p:cNvSpPr/>
          <p:nvPr/>
        </p:nvSpPr>
        <p:spPr>
          <a:xfrm rot="908887">
            <a:off x="2532854" y="3204371"/>
            <a:ext cx="5210958" cy="3273049"/>
          </a:xfrm>
          <a:prstGeom prst="flowChartInputOutp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nvGrpSpPr>
          <p:cNvPr id="2" name="グループ化 238"/>
          <p:cNvGrpSpPr/>
          <p:nvPr/>
        </p:nvGrpSpPr>
        <p:grpSpPr>
          <a:xfrm>
            <a:off x="4025000" y="3376237"/>
            <a:ext cx="1051059" cy="857683"/>
            <a:chOff x="2800861" y="2256223"/>
            <a:chExt cx="1787373" cy="1458530"/>
          </a:xfrm>
          <a:solidFill>
            <a:schemeClr val="tx2">
              <a:lumMod val="20000"/>
              <a:lumOff val="80000"/>
              <a:alpha val="50000"/>
            </a:schemeClr>
          </a:solidFill>
        </p:grpSpPr>
        <p:sp>
          <p:nvSpPr>
            <p:cNvPr id="15" name="フリーフォーム 14"/>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 name="フリーフォーム 15"/>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 name="フローチャート: データ 16"/>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 name="フローチャート: データ 17"/>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 name="フリーフォーム 18"/>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 name="フリーフォーム 19"/>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3" name="グループ化 245"/>
          <p:cNvGrpSpPr/>
          <p:nvPr/>
        </p:nvGrpSpPr>
        <p:grpSpPr>
          <a:xfrm>
            <a:off x="4817088" y="3585846"/>
            <a:ext cx="1051059" cy="857683"/>
            <a:chOff x="2800861" y="2256223"/>
            <a:chExt cx="1787373" cy="1458530"/>
          </a:xfrm>
          <a:solidFill>
            <a:schemeClr val="tx2">
              <a:lumMod val="20000"/>
              <a:lumOff val="80000"/>
              <a:alpha val="50000"/>
            </a:schemeClr>
          </a:solidFill>
        </p:grpSpPr>
        <p:sp>
          <p:nvSpPr>
            <p:cNvPr id="22" name="フリーフォーム 21"/>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 name="フリーフォーム 22"/>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 name="フローチャート: データ 23"/>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 name="フローチャート: データ 24"/>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6" name="フリーフォーム 25"/>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 name="フリーフォーム 26"/>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5" name="グループ化 266"/>
          <p:cNvGrpSpPr/>
          <p:nvPr/>
        </p:nvGrpSpPr>
        <p:grpSpPr>
          <a:xfrm>
            <a:off x="5609176" y="3795455"/>
            <a:ext cx="1051059" cy="857683"/>
            <a:chOff x="2800861" y="2256223"/>
            <a:chExt cx="1787373" cy="1458530"/>
          </a:xfrm>
          <a:solidFill>
            <a:schemeClr val="tx2">
              <a:lumMod val="20000"/>
              <a:lumOff val="80000"/>
              <a:alpha val="50000"/>
            </a:schemeClr>
          </a:solidFill>
        </p:grpSpPr>
        <p:sp>
          <p:nvSpPr>
            <p:cNvPr id="29" name="フリーフォーム 28"/>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0" name="フリーフォーム 29"/>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 name="フローチャート: データ 30"/>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 name="フローチャート: データ 31"/>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 name="フリーフォーム 32"/>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4" name="フリーフォーム 33"/>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4" name="グループ化 273"/>
          <p:cNvGrpSpPr/>
          <p:nvPr/>
        </p:nvGrpSpPr>
        <p:grpSpPr>
          <a:xfrm>
            <a:off x="6401264" y="4005064"/>
            <a:ext cx="1051059" cy="857683"/>
            <a:chOff x="2800861" y="2256223"/>
            <a:chExt cx="1787373" cy="1458530"/>
          </a:xfrm>
          <a:solidFill>
            <a:schemeClr val="tx2">
              <a:lumMod val="20000"/>
              <a:lumOff val="80000"/>
              <a:alpha val="50000"/>
            </a:schemeClr>
          </a:solidFill>
        </p:grpSpPr>
        <p:sp>
          <p:nvSpPr>
            <p:cNvPr id="36" name="フリーフォーム 35"/>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7" name="フリーフォーム 36"/>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8" name="フローチャート: データ 37"/>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9" name="フローチャート: データ 38"/>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0" name="フリーフォーム 39"/>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1" name="フリーフォーム 40"/>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1" name="グループ化 252"/>
          <p:cNvGrpSpPr/>
          <p:nvPr/>
        </p:nvGrpSpPr>
        <p:grpSpPr>
          <a:xfrm>
            <a:off x="3664960" y="3952301"/>
            <a:ext cx="1051059" cy="857683"/>
            <a:chOff x="2800861" y="2256223"/>
            <a:chExt cx="1787373" cy="1458530"/>
          </a:xfrm>
          <a:solidFill>
            <a:schemeClr val="tx2">
              <a:lumMod val="20000"/>
              <a:lumOff val="80000"/>
              <a:alpha val="50000"/>
            </a:schemeClr>
          </a:solidFill>
        </p:grpSpPr>
        <p:sp>
          <p:nvSpPr>
            <p:cNvPr id="43" name="フリーフォーム 42"/>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4" name="フリーフォーム 43"/>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5" name="フローチャート: データ 44"/>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6" name="フローチャート: データ 45"/>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7" name="フリーフォーム 46"/>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48" name="フリーフォーム 47"/>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8" name="グループ化 259"/>
          <p:cNvGrpSpPr/>
          <p:nvPr/>
        </p:nvGrpSpPr>
        <p:grpSpPr>
          <a:xfrm>
            <a:off x="4457048" y="4161910"/>
            <a:ext cx="1051059" cy="857683"/>
            <a:chOff x="2800861" y="2256223"/>
            <a:chExt cx="1787373" cy="1458530"/>
          </a:xfrm>
          <a:solidFill>
            <a:schemeClr val="tx2">
              <a:lumMod val="20000"/>
              <a:lumOff val="80000"/>
              <a:alpha val="50000"/>
            </a:schemeClr>
          </a:solidFill>
        </p:grpSpPr>
        <p:sp>
          <p:nvSpPr>
            <p:cNvPr id="50" name="フリーフォーム 49"/>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1" name="フリーフォーム 50"/>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2" name="フローチャート: データ 51"/>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3" name="フローチャート: データ 52"/>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4" name="フリーフォーム 53"/>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5" name="フリーフォーム 54"/>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35" name="グループ化 231"/>
          <p:cNvGrpSpPr/>
          <p:nvPr/>
        </p:nvGrpSpPr>
        <p:grpSpPr>
          <a:xfrm>
            <a:off x="5249136" y="4377934"/>
            <a:ext cx="1051059" cy="857683"/>
            <a:chOff x="2800861" y="2256223"/>
            <a:chExt cx="1787373" cy="1458530"/>
          </a:xfrm>
          <a:solidFill>
            <a:schemeClr val="tx2">
              <a:lumMod val="20000"/>
              <a:lumOff val="80000"/>
              <a:alpha val="50000"/>
            </a:schemeClr>
          </a:solidFill>
        </p:grpSpPr>
        <p:sp>
          <p:nvSpPr>
            <p:cNvPr id="57" name="フリーフォーム 56"/>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8" name="フリーフォーム 57"/>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59" name="フローチャート: データ 58"/>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0" name="フローチャート: データ 59"/>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1" name="フリーフォーム 60"/>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2" name="フリーフォーム 61"/>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42" name="グループ化 224"/>
          <p:cNvGrpSpPr/>
          <p:nvPr/>
        </p:nvGrpSpPr>
        <p:grpSpPr>
          <a:xfrm>
            <a:off x="6041224" y="4587543"/>
            <a:ext cx="1051059" cy="857683"/>
            <a:chOff x="2800861" y="2256223"/>
            <a:chExt cx="1787373" cy="1458530"/>
          </a:xfrm>
          <a:solidFill>
            <a:schemeClr val="tx2">
              <a:lumMod val="20000"/>
              <a:lumOff val="80000"/>
              <a:alpha val="50000"/>
            </a:schemeClr>
          </a:solidFill>
        </p:grpSpPr>
        <p:sp>
          <p:nvSpPr>
            <p:cNvPr id="64" name="フリーフォーム 63"/>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5" name="フリーフォーム 64"/>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6" name="フローチャート: データ 65"/>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7" name="フローチャート: データ 66"/>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8" name="フリーフォーム 67"/>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69" name="フリーフォーム 68"/>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49" name="グループ化 209"/>
          <p:cNvGrpSpPr/>
          <p:nvPr/>
        </p:nvGrpSpPr>
        <p:grpSpPr>
          <a:xfrm>
            <a:off x="6084168" y="1772816"/>
            <a:ext cx="1051057" cy="1073705"/>
            <a:chOff x="6876256" y="5157192"/>
            <a:chExt cx="1051057" cy="1073705"/>
          </a:xfrm>
        </p:grpSpPr>
        <p:grpSp>
          <p:nvGrpSpPr>
            <p:cNvPr id="56" name="グループ化 201"/>
            <p:cNvGrpSpPr/>
            <p:nvPr/>
          </p:nvGrpSpPr>
          <p:grpSpPr>
            <a:xfrm>
              <a:off x="6876256" y="5373216"/>
              <a:ext cx="1051057" cy="857681"/>
              <a:chOff x="2800863" y="2256224"/>
              <a:chExt cx="1787371" cy="1458527"/>
            </a:xfrm>
            <a:solidFill>
              <a:schemeClr val="tx2">
                <a:lumMod val="20000"/>
                <a:lumOff val="80000"/>
                <a:alpha val="50000"/>
              </a:schemeClr>
            </a:solidFill>
          </p:grpSpPr>
          <p:sp>
            <p:nvSpPr>
              <p:cNvPr id="79" name="フリーフォーム 78"/>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0" name="フリーフォーム 79"/>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1" name="フローチャート: データ 80"/>
              <p:cNvSpPr/>
              <p:nvPr/>
            </p:nvSpPr>
            <p:spPr>
              <a:xfrm rot="900000">
                <a:off x="2905362" y="2661574"/>
                <a:ext cx="1579362" cy="954402"/>
              </a:xfrm>
              <a:prstGeom prst="flowChartInputOutput">
                <a:avLst/>
              </a:pr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2" name="フローチャート: データ 81"/>
              <p:cNvSpPr/>
              <p:nvPr/>
            </p:nvSpPr>
            <p:spPr>
              <a:xfrm rot="900000">
                <a:off x="2905361" y="2373542"/>
                <a:ext cx="1579362" cy="954402"/>
              </a:xfrm>
              <a:prstGeom prst="flowChartInputOutput">
                <a:avLst/>
              </a:pr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3" name="フリーフォーム 82"/>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4" name="フリーフォーム 83"/>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63" name="グループ化 134"/>
            <p:cNvGrpSpPr/>
            <p:nvPr/>
          </p:nvGrpSpPr>
          <p:grpSpPr>
            <a:xfrm>
              <a:off x="6876256" y="5157192"/>
              <a:ext cx="1051057" cy="857681"/>
              <a:chOff x="2800863" y="2256224"/>
              <a:chExt cx="1787371" cy="1458527"/>
            </a:xfrm>
            <a:solidFill>
              <a:srgbClr val="FFFF00">
                <a:alpha val="50000"/>
              </a:srgbClr>
            </a:solidFill>
          </p:grpSpPr>
          <p:sp>
            <p:nvSpPr>
              <p:cNvPr id="73" name="フリーフォーム 72"/>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74" name="フリーフォーム 73"/>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75" name="フローチャート: データ 74"/>
              <p:cNvSpPr/>
              <p:nvPr/>
            </p:nvSpPr>
            <p:spPr>
              <a:xfrm rot="900000">
                <a:off x="2905362" y="2661574"/>
                <a:ext cx="1579362" cy="954402"/>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76" name="フローチャート: データ 75"/>
              <p:cNvSpPr/>
              <p:nvPr/>
            </p:nvSpPr>
            <p:spPr>
              <a:xfrm rot="900000">
                <a:off x="2905361" y="2373542"/>
                <a:ext cx="1579362" cy="954402"/>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77" name="フリーフォーム 76"/>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78" name="フリーフォーム 77"/>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grpSp>
        <p:nvGrpSpPr>
          <p:cNvPr id="70" name="グループ化 192"/>
          <p:cNvGrpSpPr/>
          <p:nvPr/>
        </p:nvGrpSpPr>
        <p:grpSpPr>
          <a:xfrm>
            <a:off x="3304920" y="4515535"/>
            <a:ext cx="1051059" cy="857683"/>
            <a:chOff x="2800861" y="2256223"/>
            <a:chExt cx="1787373" cy="1458530"/>
          </a:xfrm>
          <a:solidFill>
            <a:schemeClr val="tx2">
              <a:lumMod val="20000"/>
              <a:lumOff val="80000"/>
              <a:alpha val="50000"/>
            </a:schemeClr>
          </a:solidFill>
        </p:grpSpPr>
        <p:sp>
          <p:nvSpPr>
            <p:cNvPr id="86" name="フリーフォーム 85"/>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7" name="フリーフォーム 86"/>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8" name="フローチャート: データ 87"/>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89" name="フローチャート: データ 88"/>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0" name="フリーフォーム 89"/>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1" name="フリーフォーム 90"/>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71" name="グループ化 185"/>
          <p:cNvGrpSpPr/>
          <p:nvPr/>
        </p:nvGrpSpPr>
        <p:grpSpPr>
          <a:xfrm>
            <a:off x="4097008" y="4731559"/>
            <a:ext cx="1051059" cy="857683"/>
            <a:chOff x="2800861" y="2256223"/>
            <a:chExt cx="1787373" cy="1458530"/>
          </a:xfrm>
          <a:solidFill>
            <a:schemeClr val="tx2">
              <a:lumMod val="20000"/>
              <a:lumOff val="80000"/>
              <a:alpha val="50000"/>
            </a:schemeClr>
          </a:solidFill>
        </p:grpSpPr>
        <p:sp>
          <p:nvSpPr>
            <p:cNvPr id="93" name="フリーフォーム 92"/>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4" name="フリーフォーム 93"/>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5" name="フローチャート: データ 94"/>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6" name="フローチャート: データ 95"/>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7" name="フリーフォーム 96"/>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98" name="フリーフォーム 97"/>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72" name="グループ化 178"/>
          <p:cNvGrpSpPr/>
          <p:nvPr/>
        </p:nvGrpSpPr>
        <p:grpSpPr>
          <a:xfrm>
            <a:off x="4889096" y="4953998"/>
            <a:ext cx="1051059" cy="857683"/>
            <a:chOff x="2800861" y="2256223"/>
            <a:chExt cx="1787373" cy="1458530"/>
          </a:xfrm>
          <a:solidFill>
            <a:schemeClr val="tx2">
              <a:lumMod val="20000"/>
              <a:lumOff val="80000"/>
              <a:alpha val="50000"/>
            </a:schemeClr>
          </a:solidFill>
        </p:grpSpPr>
        <p:sp>
          <p:nvSpPr>
            <p:cNvPr id="100" name="フリーフォーム 99"/>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1" name="フリーフォーム 100"/>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2" name="フローチャート: データ 101"/>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3" name="フローチャート: データ 102"/>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4" name="フリーフォーム 103"/>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5" name="フリーフォーム 104"/>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85" name="グループ化 171"/>
          <p:cNvGrpSpPr/>
          <p:nvPr/>
        </p:nvGrpSpPr>
        <p:grpSpPr>
          <a:xfrm>
            <a:off x="5681184" y="5163607"/>
            <a:ext cx="1051059" cy="857683"/>
            <a:chOff x="2800861" y="2256223"/>
            <a:chExt cx="1787373" cy="1458530"/>
          </a:xfrm>
          <a:solidFill>
            <a:schemeClr val="tx2">
              <a:lumMod val="20000"/>
              <a:lumOff val="80000"/>
              <a:alpha val="50000"/>
            </a:schemeClr>
          </a:solidFill>
        </p:grpSpPr>
        <p:sp>
          <p:nvSpPr>
            <p:cNvPr id="107" name="フリーフォーム 106"/>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8" name="フリーフォーム 107"/>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09" name="フローチャート: データ 108"/>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0" name="フローチャート: データ 109"/>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1" name="フリーフォーム 110"/>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2" name="フリーフォーム 111"/>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92" name="グループ化 208"/>
          <p:cNvGrpSpPr/>
          <p:nvPr/>
        </p:nvGrpSpPr>
        <p:grpSpPr>
          <a:xfrm>
            <a:off x="6876256" y="1988840"/>
            <a:ext cx="1051057" cy="1073705"/>
            <a:chOff x="6876256" y="5157192"/>
            <a:chExt cx="1051057" cy="1073705"/>
          </a:xfrm>
        </p:grpSpPr>
        <p:grpSp>
          <p:nvGrpSpPr>
            <p:cNvPr id="99" name="グループ化 201"/>
            <p:cNvGrpSpPr/>
            <p:nvPr/>
          </p:nvGrpSpPr>
          <p:grpSpPr>
            <a:xfrm>
              <a:off x="6876256" y="5373216"/>
              <a:ext cx="1051057" cy="857681"/>
              <a:chOff x="2800863" y="2256224"/>
              <a:chExt cx="1787371" cy="1458527"/>
            </a:xfrm>
            <a:solidFill>
              <a:schemeClr val="tx2">
                <a:lumMod val="20000"/>
                <a:lumOff val="80000"/>
                <a:alpha val="50000"/>
              </a:schemeClr>
            </a:solidFill>
          </p:grpSpPr>
          <p:sp>
            <p:nvSpPr>
              <p:cNvPr id="122" name="フリーフォーム 121"/>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3" name="フリーフォーム 122"/>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4" name="フローチャート: データ 123"/>
              <p:cNvSpPr/>
              <p:nvPr/>
            </p:nvSpPr>
            <p:spPr>
              <a:xfrm rot="900000">
                <a:off x="2905362" y="2661574"/>
                <a:ext cx="1579362" cy="954402"/>
              </a:xfrm>
              <a:prstGeom prst="flowChartInputOutput">
                <a:avLst/>
              </a:pr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5" name="フローチャート: データ 124"/>
              <p:cNvSpPr/>
              <p:nvPr/>
            </p:nvSpPr>
            <p:spPr>
              <a:xfrm rot="900000">
                <a:off x="2905361" y="2373542"/>
                <a:ext cx="1579362" cy="954402"/>
              </a:xfrm>
              <a:prstGeom prst="flowChartInputOutput">
                <a:avLst/>
              </a:pr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6" name="フリーフォーム 125"/>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7" name="フリーフォーム 126"/>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06" name="グループ化 134"/>
            <p:cNvGrpSpPr/>
            <p:nvPr/>
          </p:nvGrpSpPr>
          <p:grpSpPr>
            <a:xfrm>
              <a:off x="6876256" y="5157192"/>
              <a:ext cx="1051057" cy="857681"/>
              <a:chOff x="2800863" y="2256224"/>
              <a:chExt cx="1787371" cy="1458527"/>
            </a:xfrm>
            <a:solidFill>
              <a:srgbClr val="FFFF00">
                <a:alpha val="50000"/>
              </a:srgbClr>
            </a:solidFill>
          </p:grpSpPr>
          <p:sp>
            <p:nvSpPr>
              <p:cNvPr id="116" name="フリーフォーム 115"/>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7" name="フリーフォーム 116"/>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8" name="フローチャート: データ 117"/>
              <p:cNvSpPr/>
              <p:nvPr/>
            </p:nvSpPr>
            <p:spPr>
              <a:xfrm rot="900000">
                <a:off x="2905362" y="2661574"/>
                <a:ext cx="1579362" cy="954402"/>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19" name="フローチャート: データ 118"/>
              <p:cNvSpPr/>
              <p:nvPr/>
            </p:nvSpPr>
            <p:spPr>
              <a:xfrm rot="900000">
                <a:off x="2905361" y="2373542"/>
                <a:ext cx="1579362" cy="954402"/>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0" name="フリーフォーム 119"/>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21" name="フリーフォーム 120"/>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grpSp>
        <p:nvGrpSpPr>
          <p:cNvPr id="113" name="グループ化 280"/>
          <p:cNvGrpSpPr/>
          <p:nvPr/>
        </p:nvGrpSpPr>
        <p:grpSpPr>
          <a:xfrm>
            <a:off x="4097008" y="4515535"/>
            <a:ext cx="1051059" cy="857683"/>
            <a:chOff x="2800861" y="2256223"/>
            <a:chExt cx="1787373" cy="1458530"/>
          </a:xfrm>
          <a:solidFill>
            <a:srgbClr val="92D050">
              <a:alpha val="50000"/>
            </a:srgbClr>
          </a:solidFill>
        </p:grpSpPr>
        <p:sp>
          <p:nvSpPr>
            <p:cNvPr id="129" name="フリーフォーム 128"/>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0" name="フリーフォーム 129"/>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1" name="フローチャート: データ 130"/>
            <p:cNvSpPr/>
            <p:nvPr/>
          </p:nvSpPr>
          <p:spPr>
            <a:xfrm rot="900000">
              <a:off x="2905359" y="2661573"/>
              <a:ext cx="1579361"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2" name="フローチャート: データ 131"/>
            <p:cNvSpPr/>
            <p:nvPr/>
          </p:nvSpPr>
          <p:spPr>
            <a:xfrm rot="900000">
              <a:off x="2905359" y="2373543"/>
              <a:ext cx="1579361"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3" name="フリーフォーム 132"/>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4" name="フリーフォーム 133"/>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14" name="グループ化 287"/>
          <p:cNvGrpSpPr/>
          <p:nvPr/>
        </p:nvGrpSpPr>
        <p:grpSpPr>
          <a:xfrm>
            <a:off x="4097008" y="4299511"/>
            <a:ext cx="1051059" cy="857683"/>
            <a:chOff x="2800861" y="2256223"/>
            <a:chExt cx="1787373" cy="1458530"/>
          </a:xfrm>
          <a:solidFill>
            <a:srgbClr val="FFC000">
              <a:alpha val="50000"/>
            </a:srgbClr>
          </a:solidFill>
        </p:grpSpPr>
        <p:sp>
          <p:nvSpPr>
            <p:cNvPr id="136" name="フリーフォーム 135"/>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7" name="フリーフォーム 136"/>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8" name="フローチャート: データ 137"/>
            <p:cNvSpPr/>
            <p:nvPr/>
          </p:nvSpPr>
          <p:spPr>
            <a:xfrm rot="900000">
              <a:off x="2905359" y="2661573"/>
              <a:ext cx="1579361"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39" name="フローチャート: データ 138"/>
            <p:cNvSpPr/>
            <p:nvPr/>
          </p:nvSpPr>
          <p:spPr>
            <a:xfrm rot="900000">
              <a:off x="2905359" y="2373543"/>
              <a:ext cx="1579361"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0" name="フリーフォーム 139"/>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1" name="フリーフォーム 140"/>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15" name="グループ化 294"/>
          <p:cNvGrpSpPr/>
          <p:nvPr/>
        </p:nvGrpSpPr>
        <p:grpSpPr>
          <a:xfrm>
            <a:off x="6041224" y="4371519"/>
            <a:ext cx="1051059" cy="857683"/>
            <a:chOff x="2800861" y="2256223"/>
            <a:chExt cx="1787373" cy="1458530"/>
          </a:xfrm>
          <a:solidFill>
            <a:srgbClr val="92D050">
              <a:alpha val="50000"/>
            </a:srgbClr>
          </a:solidFill>
        </p:grpSpPr>
        <p:sp>
          <p:nvSpPr>
            <p:cNvPr id="143" name="フリーフォーム 142"/>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4" name="フリーフォーム 143"/>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5" name="フローチャート: データ 144"/>
            <p:cNvSpPr/>
            <p:nvPr/>
          </p:nvSpPr>
          <p:spPr>
            <a:xfrm rot="900000">
              <a:off x="2905359" y="2661573"/>
              <a:ext cx="1579361"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6" name="フローチャート: データ 145"/>
            <p:cNvSpPr/>
            <p:nvPr/>
          </p:nvSpPr>
          <p:spPr>
            <a:xfrm rot="900000">
              <a:off x="2905359" y="2373543"/>
              <a:ext cx="1579361"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7" name="フリーフォーム 146"/>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48" name="フリーフォーム 147"/>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28" name="グループ化 301"/>
          <p:cNvGrpSpPr/>
          <p:nvPr/>
        </p:nvGrpSpPr>
        <p:grpSpPr>
          <a:xfrm>
            <a:off x="6041224" y="4155495"/>
            <a:ext cx="1051059" cy="857683"/>
            <a:chOff x="2800861" y="2256223"/>
            <a:chExt cx="1787373" cy="1458530"/>
          </a:xfrm>
          <a:solidFill>
            <a:srgbClr val="FFC000">
              <a:alpha val="50000"/>
            </a:srgbClr>
          </a:solidFill>
        </p:grpSpPr>
        <p:sp>
          <p:nvSpPr>
            <p:cNvPr id="150" name="フリーフォーム 149"/>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51" name="フリーフォーム 150"/>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52" name="フローチャート: データ 151"/>
            <p:cNvSpPr/>
            <p:nvPr/>
          </p:nvSpPr>
          <p:spPr>
            <a:xfrm rot="900000">
              <a:off x="2905359" y="2661573"/>
              <a:ext cx="1579361"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53" name="フローチャート: データ 152"/>
            <p:cNvSpPr/>
            <p:nvPr/>
          </p:nvSpPr>
          <p:spPr>
            <a:xfrm rot="900000">
              <a:off x="2905359" y="2373543"/>
              <a:ext cx="1579361"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54" name="フリーフォーム 153"/>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55" name="フリーフォーム 154"/>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35" name="グループ化 331"/>
          <p:cNvGrpSpPr/>
          <p:nvPr/>
        </p:nvGrpSpPr>
        <p:grpSpPr>
          <a:xfrm>
            <a:off x="2915816" y="4665966"/>
            <a:ext cx="1051057" cy="1289729"/>
            <a:chOff x="4932040" y="5085184"/>
            <a:chExt cx="1051057" cy="1289729"/>
          </a:xfrm>
        </p:grpSpPr>
        <p:grpSp>
          <p:nvGrpSpPr>
            <p:cNvPr id="142" name="グループ化 106"/>
            <p:cNvGrpSpPr/>
            <p:nvPr/>
          </p:nvGrpSpPr>
          <p:grpSpPr>
            <a:xfrm>
              <a:off x="4932040" y="5517232"/>
              <a:ext cx="1051057" cy="857681"/>
              <a:chOff x="2800863" y="2256224"/>
              <a:chExt cx="1787371" cy="1458527"/>
            </a:xfrm>
            <a:solidFill>
              <a:schemeClr val="tx2">
                <a:lumMod val="20000"/>
                <a:lumOff val="80000"/>
                <a:alpha val="50000"/>
              </a:schemeClr>
            </a:solidFill>
          </p:grpSpPr>
          <p:sp>
            <p:nvSpPr>
              <p:cNvPr id="172" name="フリーフォーム 171"/>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3" name="フリーフォーム 172"/>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4" name="フローチャート: データ 173"/>
              <p:cNvSpPr/>
              <p:nvPr/>
            </p:nvSpPr>
            <p:spPr>
              <a:xfrm rot="900000">
                <a:off x="2905362" y="2661574"/>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5" name="フローチャート: データ 174"/>
              <p:cNvSpPr/>
              <p:nvPr/>
            </p:nvSpPr>
            <p:spPr>
              <a:xfrm rot="900000">
                <a:off x="2905361" y="2373542"/>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6" name="フリーフォーム 175"/>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7" name="フリーフォーム 176"/>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49" name="グループ化 113"/>
            <p:cNvGrpSpPr/>
            <p:nvPr/>
          </p:nvGrpSpPr>
          <p:grpSpPr>
            <a:xfrm>
              <a:off x="4932040" y="5301208"/>
              <a:ext cx="1051057" cy="857681"/>
              <a:chOff x="2800863" y="2256224"/>
              <a:chExt cx="1787371" cy="1458527"/>
            </a:xfrm>
            <a:solidFill>
              <a:srgbClr val="92D050">
                <a:alpha val="50000"/>
              </a:srgbClr>
            </a:solidFill>
          </p:grpSpPr>
          <p:sp>
            <p:nvSpPr>
              <p:cNvPr id="166" name="フリーフォーム 165"/>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7" name="フリーフォーム 166"/>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8" name="フローチャート: データ 167"/>
              <p:cNvSpPr/>
              <p:nvPr/>
            </p:nvSpPr>
            <p:spPr>
              <a:xfrm rot="900000">
                <a:off x="2905362" y="2661574"/>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9" name="フローチャート: データ 168"/>
              <p:cNvSpPr/>
              <p:nvPr/>
            </p:nvSpPr>
            <p:spPr>
              <a:xfrm rot="900000">
                <a:off x="2905361" y="2373542"/>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0" name="フリーフォーム 169"/>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71" name="フリーフォーム 170"/>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56" name="グループ化 120"/>
            <p:cNvGrpSpPr/>
            <p:nvPr/>
          </p:nvGrpSpPr>
          <p:grpSpPr>
            <a:xfrm>
              <a:off x="4932040" y="5085184"/>
              <a:ext cx="1051057" cy="857681"/>
              <a:chOff x="2800863" y="2256224"/>
              <a:chExt cx="1787371" cy="1458527"/>
            </a:xfrm>
            <a:solidFill>
              <a:srgbClr val="FFC000">
                <a:alpha val="50000"/>
              </a:srgbClr>
            </a:solidFill>
          </p:grpSpPr>
          <p:sp>
            <p:nvSpPr>
              <p:cNvPr id="160" name="フリーフォーム 159"/>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1" name="フリーフォーム 160"/>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2" name="フローチャート: データ 161"/>
              <p:cNvSpPr/>
              <p:nvPr/>
            </p:nvSpPr>
            <p:spPr>
              <a:xfrm rot="900000">
                <a:off x="2905362" y="2661574"/>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3" name="フローチャート: データ 162"/>
              <p:cNvSpPr/>
              <p:nvPr/>
            </p:nvSpPr>
            <p:spPr>
              <a:xfrm rot="900000">
                <a:off x="2905361" y="2373542"/>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4" name="フリーフォーム 163"/>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65" name="フリーフォーム 164"/>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grpSp>
        <p:nvGrpSpPr>
          <p:cNvPr id="157" name="グループ化 309"/>
          <p:cNvGrpSpPr/>
          <p:nvPr/>
        </p:nvGrpSpPr>
        <p:grpSpPr>
          <a:xfrm>
            <a:off x="3707904" y="4875575"/>
            <a:ext cx="1051057" cy="1289729"/>
            <a:chOff x="4932040" y="5085184"/>
            <a:chExt cx="1051057" cy="1289729"/>
          </a:xfrm>
        </p:grpSpPr>
        <p:grpSp>
          <p:nvGrpSpPr>
            <p:cNvPr id="158" name="グループ化 106"/>
            <p:cNvGrpSpPr/>
            <p:nvPr/>
          </p:nvGrpSpPr>
          <p:grpSpPr>
            <a:xfrm>
              <a:off x="4932040" y="5517232"/>
              <a:ext cx="1051057" cy="857681"/>
              <a:chOff x="2800863" y="2256224"/>
              <a:chExt cx="1787371" cy="1458527"/>
            </a:xfrm>
            <a:solidFill>
              <a:schemeClr val="tx2">
                <a:lumMod val="20000"/>
                <a:lumOff val="80000"/>
                <a:alpha val="50000"/>
              </a:schemeClr>
            </a:solidFill>
          </p:grpSpPr>
          <p:sp>
            <p:nvSpPr>
              <p:cNvPr id="194" name="フリーフォーム 193"/>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5" name="フリーフォーム 194"/>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6" name="フローチャート: データ 195"/>
              <p:cNvSpPr/>
              <p:nvPr/>
            </p:nvSpPr>
            <p:spPr>
              <a:xfrm rot="900000">
                <a:off x="2905362" y="2661574"/>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7" name="フローチャート: データ 196"/>
              <p:cNvSpPr/>
              <p:nvPr/>
            </p:nvSpPr>
            <p:spPr>
              <a:xfrm rot="900000">
                <a:off x="2905361" y="2373542"/>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8" name="フリーフォーム 197"/>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9" name="フリーフォーム 198"/>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59" name="グループ化 113"/>
            <p:cNvGrpSpPr/>
            <p:nvPr/>
          </p:nvGrpSpPr>
          <p:grpSpPr>
            <a:xfrm>
              <a:off x="4932040" y="5301208"/>
              <a:ext cx="1051057" cy="857681"/>
              <a:chOff x="2800863" y="2256224"/>
              <a:chExt cx="1787371" cy="1458527"/>
            </a:xfrm>
            <a:solidFill>
              <a:srgbClr val="92D050">
                <a:alpha val="50000"/>
              </a:srgbClr>
            </a:solidFill>
          </p:grpSpPr>
          <p:sp>
            <p:nvSpPr>
              <p:cNvPr id="188" name="フリーフォーム 187"/>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9" name="フリーフォーム 188"/>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0" name="フローチャート: データ 189"/>
              <p:cNvSpPr/>
              <p:nvPr/>
            </p:nvSpPr>
            <p:spPr>
              <a:xfrm rot="900000">
                <a:off x="2905362" y="2661574"/>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1" name="フローチャート: データ 190"/>
              <p:cNvSpPr/>
              <p:nvPr/>
            </p:nvSpPr>
            <p:spPr>
              <a:xfrm rot="900000">
                <a:off x="2905361" y="2373542"/>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2" name="フリーフォーム 191"/>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93" name="フリーフォーム 192"/>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178" name="グループ化 120"/>
            <p:cNvGrpSpPr/>
            <p:nvPr/>
          </p:nvGrpSpPr>
          <p:grpSpPr>
            <a:xfrm>
              <a:off x="4932040" y="5085184"/>
              <a:ext cx="1051057" cy="857681"/>
              <a:chOff x="2800863" y="2256224"/>
              <a:chExt cx="1787371" cy="1458527"/>
            </a:xfrm>
            <a:solidFill>
              <a:srgbClr val="FFC000">
                <a:alpha val="50000"/>
              </a:srgbClr>
            </a:solidFill>
          </p:grpSpPr>
          <p:sp>
            <p:nvSpPr>
              <p:cNvPr id="182" name="フリーフォーム 181"/>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3" name="フリーフォーム 182"/>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4" name="フローチャート: データ 183"/>
              <p:cNvSpPr/>
              <p:nvPr/>
            </p:nvSpPr>
            <p:spPr>
              <a:xfrm rot="900000">
                <a:off x="2905362" y="2661574"/>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5" name="フローチャート: データ 184"/>
              <p:cNvSpPr/>
              <p:nvPr/>
            </p:nvSpPr>
            <p:spPr>
              <a:xfrm rot="900000">
                <a:off x="2905361" y="2373542"/>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6" name="フリーフォーム 185"/>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187" name="フリーフォーム 186"/>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sp>
        <p:nvSpPr>
          <p:cNvPr id="200" name="テキスト ボックス 199"/>
          <p:cNvSpPr txBox="1"/>
          <p:nvPr/>
        </p:nvSpPr>
        <p:spPr>
          <a:xfrm>
            <a:off x="5868144" y="2126441"/>
            <a:ext cx="2300630" cy="2616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100" dirty="0" smtClean="0">
                <a:latin typeface="HGS創英角ｺﾞｼｯｸUB" pitchFamily="50" charset="-128"/>
                <a:ea typeface="HGS創英角ｺﾞｼｯｸUB" pitchFamily="50" charset="-128"/>
              </a:rPr>
              <a:t>クラスタ共有オブジェクトストア</a:t>
            </a:r>
            <a:endParaRPr kumimoji="1" lang="ja-JP" altLang="en-US" sz="1100" dirty="0">
              <a:latin typeface="HGS創英角ｺﾞｼｯｸUB" pitchFamily="50" charset="-128"/>
              <a:ea typeface="HGS創英角ｺﾞｼｯｸUB" pitchFamily="50" charset="-128"/>
            </a:endParaRPr>
          </a:p>
        </p:txBody>
      </p:sp>
      <p:grpSp>
        <p:nvGrpSpPr>
          <p:cNvPr id="179" name="グループ化 354"/>
          <p:cNvGrpSpPr/>
          <p:nvPr/>
        </p:nvGrpSpPr>
        <p:grpSpPr>
          <a:xfrm>
            <a:off x="3923928" y="2276872"/>
            <a:ext cx="648072" cy="528839"/>
            <a:chOff x="2800863" y="2256221"/>
            <a:chExt cx="1787371" cy="1458529"/>
          </a:xfrm>
          <a:solidFill>
            <a:schemeClr val="accent6">
              <a:lumMod val="75000"/>
              <a:alpha val="50000"/>
            </a:schemeClr>
          </a:solidFill>
        </p:grpSpPr>
        <p:sp>
          <p:nvSpPr>
            <p:cNvPr id="202" name="フリーフォーム 201"/>
            <p:cNvSpPr/>
            <p:nvPr/>
          </p:nvSpPr>
          <p:spPr>
            <a:xfrm>
              <a:off x="2800863" y="2256221"/>
              <a:ext cx="568172" cy="1125149"/>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3" name="フリーフォーム 202"/>
            <p:cNvSpPr/>
            <p:nvPr/>
          </p:nvSpPr>
          <p:spPr>
            <a:xfrm>
              <a:off x="3366086" y="2257421"/>
              <a:ext cx="1213272"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4" name="フローチャート: データ 203"/>
            <p:cNvSpPr/>
            <p:nvPr/>
          </p:nvSpPr>
          <p:spPr>
            <a:xfrm rot="900000">
              <a:off x="2905363" y="2661570"/>
              <a:ext cx="1579362"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5" name="フローチャート: データ 204"/>
            <p:cNvSpPr/>
            <p:nvPr/>
          </p:nvSpPr>
          <p:spPr>
            <a:xfrm rot="900000">
              <a:off x="2905360" y="2373540"/>
              <a:ext cx="1579362"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6" name="フリーフォーム 205"/>
            <p:cNvSpPr/>
            <p:nvPr/>
          </p:nvSpPr>
          <p:spPr>
            <a:xfrm>
              <a:off x="2803822" y="3104505"/>
              <a:ext cx="1216240" cy="61024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07" name="フリーフォーム 206"/>
            <p:cNvSpPr/>
            <p:nvPr/>
          </p:nvSpPr>
          <p:spPr>
            <a:xfrm>
              <a:off x="4020062" y="2589598"/>
              <a:ext cx="568172" cy="1125150"/>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208" name="テキスト ボックス 207"/>
          <p:cNvSpPr txBox="1"/>
          <p:nvPr/>
        </p:nvSpPr>
        <p:spPr>
          <a:xfrm>
            <a:off x="3131840" y="2708920"/>
            <a:ext cx="1547218" cy="4001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en-US" altLang="ja-JP" sz="1000" dirty="0" err="1" smtClean="0">
                <a:latin typeface="HGS創英角ｺﾞｼｯｸUB" pitchFamily="50" charset="-128"/>
                <a:ea typeface="HGS創英角ｺﾞｼｯｸUB" pitchFamily="50" charset="-128"/>
              </a:rPr>
              <a:t>OpenFlow</a:t>
            </a:r>
            <a:endParaRPr kumimoji="1" lang="en-US" altLang="ja-JP" sz="1000" dirty="0" smtClean="0">
              <a:latin typeface="HGS創英角ｺﾞｼｯｸUB" pitchFamily="50" charset="-128"/>
              <a:ea typeface="HGS創英角ｺﾞｼｯｸUB" pitchFamily="50" charset="-128"/>
            </a:endParaRPr>
          </a:p>
          <a:p>
            <a:r>
              <a:rPr lang="ja-JP" altLang="en-US" sz="1000" dirty="0" smtClean="0">
                <a:latin typeface="HGS創英角ｺﾞｼｯｸUB" pitchFamily="50" charset="-128"/>
                <a:ea typeface="HGS創英角ｺﾞｼｯｸUB" pitchFamily="50" charset="-128"/>
              </a:rPr>
              <a:t>スイッチ</a:t>
            </a:r>
            <a:r>
              <a:rPr lang="en-US" altLang="ja-JP" sz="1000" dirty="0">
                <a:latin typeface="HGS創英角ｺﾞｼｯｸUB" pitchFamily="50" charset="-128"/>
                <a:ea typeface="HGS創英角ｺﾞｼｯｸUB" pitchFamily="50" charset="-128"/>
              </a:rPr>
              <a:t>/</a:t>
            </a:r>
            <a:r>
              <a:rPr kumimoji="1" lang="ja-JP" altLang="en-US" sz="1000" dirty="0" smtClean="0">
                <a:latin typeface="HGS創英角ｺﾞｼｯｸUB" pitchFamily="50" charset="-128"/>
                <a:ea typeface="HGS創英角ｺﾞｼｯｸUB" pitchFamily="50" charset="-128"/>
              </a:rPr>
              <a:t>コントローラ</a:t>
            </a:r>
            <a:endParaRPr kumimoji="1" lang="ja-JP" altLang="en-US" sz="1000" dirty="0">
              <a:latin typeface="HGS創英角ｺﾞｼｯｸUB" pitchFamily="50" charset="-128"/>
              <a:ea typeface="HGS創英角ｺﾞｼｯｸUB" pitchFamily="50" charset="-128"/>
            </a:endParaRPr>
          </a:p>
        </p:txBody>
      </p:sp>
      <p:grpSp>
        <p:nvGrpSpPr>
          <p:cNvPr id="180" name="グループ化 390"/>
          <p:cNvGrpSpPr/>
          <p:nvPr/>
        </p:nvGrpSpPr>
        <p:grpSpPr>
          <a:xfrm>
            <a:off x="7092280" y="3717032"/>
            <a:ext cx="576064" cy="470078"/>
            <a:chOff x="2800863" y="2256223"/>
            <a:chExt cx="1787371" cy="1458528"/>
          </a:xfrm>
          <a:solidFill>
            <a:srgbClr val="FFFF00">
              <a:alpha val="50000"/>
            </a:srgbClr>
          </a:solidFill>
        </p:grpSpPr>
        <p:sp>
          <p:nvSpPr>
            <p:cNvPr id="224" name="フリーフォーム 223"/>
            <p:cNvSpPr/>
            <p:nvPr/>
          </p:nvSpPr>
          <p:spPr>
            <a:xfrm>
              <a:off x="2800863" y="2256223"/>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25" name="フリーフォーム 224"/>
            <p:cNvSpPr/>
            <p:nvPr/>
          </p:nvSpPr>
          <p:spPr>
            <a:xfrm>
              <a:off x="3366087" y="2257424"/>
              <a:ext cx="1213270"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26" name="フローチャート: データ 225"/>
            <p:cNvSpPr/>
            <p:nvPr/>
          </p:nvSpPr>
          <p:spPr>
            <a:xfrm rot="900000">
              <a:off x="2905363" y="2661574"/>
              <a:ext cx="1579361" cy="954401"/>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27" name="フローチャート: データ 226"/>
            <p:cNvSpPr/>
            <p:nvPr/>
          </p:nvSpPr>
          <p:spPr>
            <a:xfrm rot="900000">
              <a:off x="2905360" y="2373541"/>
              <a:ext cx="1579361" cy="954401"/>
            </a:xfrm>
            <a:prstGeom prst="flowChartInputOutput">
              <a:avLst/>
            </a:pr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28" name="フリーフォーム 227"/>
            <p:cNvSpPr/>
            <p:nvPr/>
          </p:nvSpPr>
          <p:spPr>
            <a:xfrm>
              <a:off x="2803823" y="3104505"/>
              <a:ext cx="1216242"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29" name="フリーフォーム 228"/>
            <p:cNvSpPr/>
            <p:nvPr/>
          </p:nvSpPr>
          <p:spPr>
            <a:xfrm>
              <a:off x="4020062" y="2589600"/>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230" name="テキスト ボックス 229"/>
          <p:cNvSpPr txBox="1"/>
          <p:nvPr/>
        </p:nvSpPr>
        <p:spPr>
          <a:xfrm>
            <a:off x="7092280" y="3573016"/>
            <a:ext cx="409086"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en-US" altLang="ja-JP" sz="1000" dirty="0" smtClean="0">
                <a:latin typeface="HGS創英角ｺﾞｼｯｸUB" pitchFamily="50" charset="-128"/>
                <a:ea typeface="HGS創英角ｺﾞｼｯｸUB" pitchFamily="50" charset="-128"/>
              </a:rPr>
              <a:t>NFS</a:t>
            </a:r>
            <a:endParaRPr kumimoji="1" lang="ja-JP" altLang="en-US" sz="1000" dirty="0">
              <a:latin typeface="HGS創英角ｺﾞｼｯｸUB" pitchFamily="50" charset="-128"/>
              <a:ea typeface="HGS創英角ｺﾞｼｯｸUB" pitchFamily="50" charset="-128"/>
            </a:endParaRPr>
          </a:p>
        </p:txBody>
      </p:sp>
      <p:grpSp>
        <p:nvGrpSpPr>
          <p:cNvPr id="181" name="グループ化 401"/>
          <p:cNvGrpSpPr/>
          <p:nvPr/>
        </p:nvGrpSpPr>
        <p:grpSpPr>
          <a:xfrm>
            <a:off x="4644008" y="1844824"/>
            <a:ext cx="441215" cy="360040"/>
            <a:chOff x="2800866" y="2256224"/>
            <a:chExt cx="1787368" cy="1458527"/>
          </a:xfrm>
          <a:solidFill>
            <a:schemeClr val="accent6">
              <a:lumMod val="75000"/>
              <a:alpha val="50000"/>
            </a:schemeClr>
          </a:solidFill>
        </p:grpSpPr>
        <p:sp>
          <p:nvSpPr>
            <p:cNvPr id="232" name="フリーフォーム 231"/>
            <p:cNvSpPr/>
            <p:nvPr/>
          </p:nvSpPr>
          <p:spPr>
            <a:xfrm>
              <a:off x="2800866" y="2256224"/>
              <a:ext cx="568171" cy="1125153"/>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3" name="フリーフォーム 232"/>
            <p:cNvSpPr/>
            <p:nvPr/>
          </p:nvSpPr>
          <p:spPr>
            <a:xfrm>
              <a:off x="3366088" y="2257423"/>
              <a:ext cx="1213271"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4" name="フローチャート: データ 233"/>
            <p:cNvSpPr/>
            <p:nvPr/>
          </p:nvSpPr>
          <p:spPr>
            <a:xfrm rot="900000">
              <a:off x="2905366" y="2661572"/>
              <a:ext cx="1579365"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5" name="フローチャート: データ 234"/>
            <p:cNvSpPr/>
            <p:nvPr/>
          </p:nvSpPr>
          <p:spPr>
            <a:xfrm rot="900000">
              <a:off x="2905366" y="2373541"/>
              <a:ext cx="1579365"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6" name="フリーフォーム 235"/>
            <p:cNvSpPr/>
            <p:nvPr/>
          </p:nvSpPr>
          <p:spPr>
            <a:xfrm>
              <a:off x="2803827" y="3104506"/>
              <a:ext cx="1216240" cy="61024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37" name="フリーフォーム 236"/>
            <p:cNvSpPr/>
            <p:nvPr/>
          </p:nvSpPr>
          <p:spPr>
            <a:xfrm>
              <a:off x="4020063" y="2589598"/>
              <a:ext cx="568171" cy="1125153"/>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01" name="グループ化 409"/>
          <p:cNvGrpSpPr/>
          <p:nvPr/>
        </p:nvGrpSpPr>
        <p:grpSpPr>
          <a:xfrm>
            <a:off x="5220072" y="1628800"/>
            <a:ext cx="576064" cy="470078"/>
            <a:chOff x="2800863" y="2256223"/>
            <a:chExt cx="1787371" cy="1458528"/>
          </a:xfrm>
          <a:solidFill>
            <a:schemeClr val="tx2">
              <a:lumMod val="20000"/>
              <a:lumOff val="80000"/>
              <a:alpha val="50000"/>
            </a:schemeClr>
          </a:solidFill>
        </p:grpSpPr>
        <p:sp>
          <p:nvSpPr>
            <p:cNvPr id="240" name="フリーフォーム 239"/>
            <p:cNvSpPr/>
            <p:nvPr/>
          </p:nvSpPr>
          <p:spPr>
            <a:xfrm>
              <a:off x="2800863" y="2256223"/>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1" name="フリーフォーム 240"/>
            <p:cNvSpPr/>
            <p:nvPr/>
          </p:nvSpPr>
          <p:spPr>
            <a:xfrm>
              <a:off x="3366087" y="2257424"/>
              <a:ext cx="1213270"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2" name="フローチャート: データ 241"/>
            <p:cNvSpPr/>
            <p:nvPr/>
          </p:nvSpPr>
          <p:spPr>
            <a:xfrm rot="900000">
              <a:off x="2905363" y="2661574"/>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3" name="フローチャート: データ 242"/>
            <p:cNvSpPr/>
            <p:nvPr/>
          </p:nvSpPr>
          <p:spPr>
            <a:xfrm rot="900000">
              <a:off x="2905360" y="2373541"/>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4" name="フリーフォーム 243"/>
            <p:cNvSpPr/>
            <p:nvPr/>
          </p:nvSpPr>
          <p:spPr>
            <a:xfrm>
              <a:off x="2803823" y="3104505"/>
              <a:ext cx="1216242"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5" name="フリーフォーム 244"/>
            <p:cNvSpPr/>
            <p:nvPr/>
          </p:nvSpPr>
          <p:spPr>
            <a:xfrm>
              <a:off x="4020062" y="2589600"/>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09" name="グループ化 418"/>
          <p:cNvGrpSpPr/>
          <p:nvPr/>
        </p:nvGrpSpPr>
        <p:grpSpPr>
          <a:xfrm>
            <a:off x="2850876" y="1052735"/>
            <a:ext cx="1001045" cy="816871"/>
            <a:chOff x="2800863" y="2256222"/>
            <a:chExt cx="1787371" cy="1458529"/>
          </a:xfrm>
          <a:solidFill>
            <a:schemeClr val="accent6">
              <a:lumMod val="75000"/>
              <a:alpha val="50000"/>
            </a:schemeClr>
          </a:solidFill>
        </p:grpSpPr>
        <p:sp>
          <p:nvSpPr>
            <p:cNvPr id="248" name="フリーフォーム 247"/>
            <p:cNvSpPr/>
            <p:nvPr/>
          </p:nvSpPr>
          <p:spPr>
            <a:xfrm>
              <a:off x="2800863" y="2256222"/>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49" name="フリーフォーム 248"/>
            <p:cNvSpPr/>
            <p:nvPr/>
          </p:nvSpPr>
          <p:spPr>
            <a:xfrm>
              <a:off x="3366086" y="2257424"/>
              <a:ext cx="1213271"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0" name="フローチャート: データ 249"/>
            <p:cNvSpPr/>
            <p:nvPr/>
          </p:nvSpPr>
          <p:spPr>
            <a:xfrm rot="900000">
              <a:off x="2905361" y="2661572"/>
              <a:ext cx="1579362" cy="954401"/>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1" name="フローチャート: データ 250"/>
            <p:cNvSpPr/>
            <p:nvPr/>
          </p:nvSpPr>
          <p:spPr>
            <a:xfrm rot="900000">
              <a:off x="2905361" y="2373541"/>
              <a:ext cx="1579362" cy="954401"/>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2" name="フリーフォーム 251"/>
            <p:cNvSpPr/>
            <p:nvPr/>
          </p:nvSpPr>
          <p:spPr>
            <a:xfrm>
              <a:off x="2803823" y="3104504"/>
              <a:ext cx="1216242" cy="61024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3" name="フリーフォーム 252"/>
            <p:cNvSpPr/>
            <p:nvPr/>
          </p:nvSpPr>
          <p:spPr>
            <a:xfrm>
              <a:off x="4020063" y="2589600"/>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254" name="テキスト ボックス 253"/>
          <p:cNvSpPr txBox="1"/>
          <p:nvPr/>
        </p:nvSpPr>
        <p:spPr>
          <a:xfrm>
            <a:off x="2843808" y="1196752"/>
            <a:ext cx="912429" cy="2616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ja-JP" sz="1100" dirty="0" smtClean="0">
                <a:latin typeface="HGS創英角ｺﾞｼｯｸUB" pitchFamily="50" charset="-128"/>
                <a:ea typeface="HGS創英角ｺﾞｼｯｸUB" pitchFamily="50" charset="-128"/>
              </a:rPr>
              <a:t>L3</a:t>
            </a:r>
            <a:r>
              <a:rPr lang="ja-JP" altLang="en-US" sz="1100" dirty="0" smtClean="0">
                <a:latin typeface="HGS創英角ｺﾞｼｯｸUB" pitchFamily="50" charset="-128"/>
                <a:ea typeface="HGS創英角ｺﾞｼｯｸUB" pitchFamily="50" charset="-128"/>
              </a:rPr>
              <a:t>スイッチ</a:t>
            </a:r>
            <a:endParaRPr kumimoji="1" lang="ja-JP" altLang="en-US" sz="1100" dirty="0">
              <a:latin typeface="HGS創英角ｺﾞｼｯｸUB" pitchFamily="50" charset="-128"/>
              <a:ea typeface="HGS創英角ｺﾞｼｯｸUB" pitchFamily="50" charset="-128"/>
            </a:endParaRPr>
          </a:p>
        </p:txBody>
      </p:sp>
      <p:sp>
        <p:nvSpPr>
          <p:cNvPr id="255" name="雲形吹き出し 254"/>
          <p:cNvSpPr/>
          <p:nvPr/>
        </p:nvSpPr>
        <p:spPr>
          <a:xfrm>
            <a:off x="3923928" y="620688"/>
            <a:ext cx="1440160" cy="432048"/>
          </a:xfrm>
          <a:prstGeom prst="cloudCallout">
            <a:avLst>
              <a:gd name="adj1" fmla="val 32739"/>
              <a:gd name="adj2" fmla="val 13999"/>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nvGrpSpPr>
          <p:cNvPr id="210" name="グループ化 467"/>
          <p:cNvGrpSpPr/>
          <p:nvPr/>
        </p:nvGrpSpPr>
        <p:grpSpPr>
          <a:xfrm>
            <a:off x="2051720" y="260648"/>
            <a:ext cx="576064" cy="470078"/>
            <a:chOff x="2800863" y="2256223"/>
            <a:chExt cx="1787371" cy="1458528"/>
          </a:xfrm>
          <a:solidFill>
            <a:schemeClr val="tx2">
              <a:lumMod val="20000"/>
              <a:lumOff val="80000"/>
              <a:alpha val="50000"/>
            </a:schemeClr>
          </a:solidFill>
        </p:grpSpPr>
        <p:sp>
          <p:nvSpPr>
            <p:cNvPr id="257" name="フリーフォーム 256"/>
            <p:cNvSpPr/>
            <p:nvPr/>
          </p:nvSpPr>
          <p:spPr>
            <a:xfrm>
              <a:off x="2800863" y="2256223"/>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8" name="フリーフォーム 257"/>
            <p:cNvSpPr/>
            <p:nvPr/>
          </p:nvSpPr>
          <p:spPr>
            <a:xfrm>
              <a:off x="3366087" y="2257424"/>
              <a:ext cx="1213270"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59" name="フローチャート: データ 258"/>
            <p:cNvSpPr/>
            <p:nvPr/>
          </p:nvSpPr>
          <p:spPr>
            <a:xfrm rot="900000">
              <a:off x="2905363" y="2661574"/>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60" name="フローチャート: データ 259"/>
            <p:cNvSpPr/>
            <p:nvPr/>
          </p:nvSpPr>
          <p:spPr>
            <a:xfrm rot="900000">
              <a:off x="2905360" y="2373541"/>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61" name="フリーフォーム 260"/>
            <p:cNvSpPr/>
            <p:nvPr/>
          </p:nvSpPr>
          <p:spPr>
            <a:xfrm>
              <a:off x="2803823" y="3104505"/>
              <a:ext cx="1216242"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62" name="フリーフォーム 261"/>
            <p:cNvSpPr/>
            <p:nvPr/>
          </p:nvSpPr>
          <p:spPr>
            <a:xfrm>
              <a:off x="4020062" y="2589600"/>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11" name="グループ化 497"/>
          <p:cNvGrpSpPr/>
          <p:nvPr/>
        </p:nvGrpSpPr>
        <p:grpSpPr>
          <a:xfrm>
            <a:off x="1259632" y="0"/>
            <a:ext cx="936104" cy="757972"/>
            <a:chOff x="1403648" y="1772816"/>
            <a:chExt cx="936104" cy="757972"/>
          </a:xfrm>
        </p:grpSpPr>
        <p:grpSp>
          <p:nvGrpSpPr>
            <p:cNvPr id="212" name="グループ化 492"/>
            <p:cNvGrpSpPr/>
            <p:nvPr/>
          </p:nvGrpSpPr>
          <p:grpSpPr>
            <a:xfrm>
              <a:off x="1403648" y="1772816"/>
              <a:ext cx="936104" cy="720080"/>
              <a:chOff x="1403648" y="1772816"/>
              <a:chExt cx="936104" cy="720080"/>
            </a:xfrm>
          </p:grpSpPr>
          <p:pic>
            <p:nvPicPr>
              <p:cNvPr id="266" name="Picture 2" descr="C:\Documents and Settings\test\My Documents\Downloads\MC900432625.PNG"/>
              <p:cNvPicPr>
                <a:picLocks noChangeAspect="1" noChangeArrowheads="1"/>
              </p:cNvPicPr>
              <p:nvPr/>
            </p:nvPicPr>
            <p:blipFill>
              <a:blip r:embed="rId2" cstate="print"/>
              <a:srcRect/>
              <a:stretch>
                <a:fillRect/>
              </a:stretch>
            </p:blipFill>
            <p:spPr bwMode="auto">
              <a:xfrm flipH="1">
                <a:off x="1403648" y="1772816"/>
                <a:ext cx="540060" cy="576064"/>
              </a:xfrm>
              <a:prstGeom prst="rect">
                <a:avLst/>
              </a:prstGeom>
              <a:noFill/>
            </p:spPr>
          </p:pic>
          <p:pic>
            <p:nvPicPr>
              <p:cNvPr id="267" name="Picture 2" descr="C:\Documents and Settings\test\My Documents\Downloads\MC900432625.PNG"/>
              <p:cNvPicPr>
                <a:picLocks noChangeAspect="1" noChangeArrowheads="1"/>
              </p:cNvPicPr>
              <p:nvPr/>
            </p:nvPicPr>
            <p:blipFill>
              <a:blip r:embed="rId2" cstate="print"/>
              <a:srcRect/>
              <a:stretch>
                <a:fillRect/>
              </a:stretch>
            </p:blipFill>
            <p:spPr bwMode="auto">
              <a:xfrm flipH="1">
                <a:off x="1799692" y="1772816"/>
                <a:ext cx="540060" cy="576064"/>
              </a:xfrm>
              <a:prstGeom prst="rect">
                <a:avLst/>
              </a:prstGeom>
              <a:noFill/>
            </p:spPr>
          </p:pic>
          <p:pic>
            <p:nvPicPr>
              <p:cNvPr id="268" name="Picture 2" descr="C:\Documents and Settings\test\My Documents\Downloads\MC900432625.PNG"/>
              <p:cNvPicPr>
                <a:picLocks noChangeAspect="1" noChangeArrowheads="1"/>
              </p:cNvPicPr>
              <p:nvPr/>
            </p:nvPicPr>
            <p:blipFill>
              <a:blip r:embed="rId2" cstate="print"/>
              <a:srcRect/>
              <a:stretch>
                <a:fillRect/>
              </a:stretch>
            </p:blipFill>
            <p:spPr bwMode="auto">
              <a:xfrm flipH="1">
                <a:off x="1583668" y="1916832"/>
                <a:ext cx="540060" cy="576064"/>
              </a:xfrm>
              <a:prstGeom prst="rect">
                <a:avLst/>
              </a:prstGeom>
              <a:noFill/>
            </p:spPr>
          </p:pic>
        </p:grpSp>
        <p:sp>
          <p:nvSpPr>
            <p:cNvPr id="265" name="テキスト ボックス 264"/>
            <p:cNvSpPr txBox="1"/>
            <p:nvPr/>
          </p:nvSpPr>
          <p:spPr>
            <a:xfrm>
              <a:off x="1572560" y="2276872"/>
              <a:ext cx="588623" cy="253916"/>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050" dirty="0" smtClean="0">
                  <a:latin typeface="HGS創英角ｺﾞｼｯｸUB" pitchFamily="50" charset="-128"/>
                  <a:ea typeface="HGS創英角ｺﾞｼｯｸUB" pitchFamily="50" charset="-128"/>
                </a:rPr>
                <a:t>研究者</a:t>
              </a:r>
              <a:endParaRPr kumimoji="1" lang="ja-JP" altLang="en-US" sz="1050" dirty="0">
                <a:latin typeface="HGS創英角ｺﾞｼｯｸUB" pitchFamily="50" charset="-128"/>
                <a:ea typeface="HGS創英角ｺﾞｼｯｸUB" pitchFamily="50" charset="-128"/>
              </a:endParaRPr>
            </a:p>
          </p:txBody>
        </p:sp>
      </p:grpSp>
      <p:grpSp>
        <p:nvGrpSpPr>
          <p:cNvPr id="213" name="グループ化 474"/>
          <p:cNvGrpSpPr/>
          <p:nvPr/>
        </p:nvGrpSpPr>
        <p:grpSpPr>
          <a:xfrm>
            <a:off x="2915816" y="476672"/>
            <a:ext cx="441215" cy="360040"/>
            <a:chOff x="2800866" y="2256224"/>
            <a:chExt cx="1787368" cy="1458527"/>
          </a:xfrm>
          <a:solidFill>
            <a:schemeClr val="accent6">
              <a:lumMod val="75000"/>
              <a:alpha val="50000"/>
            </a:schemeClr>
          </a:solidFill>
        </p:grpSpPr>
        <p:sp>
          <p:nvSpPr>
            <p:cNvPr id="270" name="フリーフォーム 269"/>
            <p:cNvSpPr/>
            <p:nvPr/>
          </p:nvSpPr>
          <p:spPr>
            <a:xfrm>
              <a:off x="2800866" y="2256224"/>
              <a:ext cx="568171" cy="1125153"/>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1" name="フリーフォーム 270"/>
            <p:cNvSpPr/>
            <p:nvPr/>
          </p:nvSpPr>
          <p:spPr>
            <a:xfrm>
              <a:off x="3366088" y="2257423"/>
              <a:ext cx="1213271"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2" name="フローチャート: データ 271"/>
            <p:cNvSpPr/>
            <p:nvPr/>
          </p:nvSpPr>
          <p:spPr>
            <a:xfrm rot="900000">
              <a:off x="2905366" y="2661572"/>
              <a:ext cx="1579365"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3" name="フローチャート: データ 272"/>
            <p:cNvSpPr/>
            <p:nvPr/>
          </p:nvSpPr>
          <p:spPr>
            <a:xfrm rot="900000">
              <a:off x="2905366" y="2373541"/>
              <a:ext cx="1579365" cy="954403"/>
            </a:xfrm>
            <a:prstGeom prst="flowChartInputOutput">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4" name="フリーフォーム 273"/>
            <p:cNvSpPr/>
            <p:nvPr/>
          </p:nvSpPr>
          <p:spPr>
            <a:xfrm>
              <a:off x="2803827" y="3104506"/>
              <a:ext cx="1216240" cy="61024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5" name="フリーフォーム 274"/>
            <p:cNvSpPr/>
            <p:nvPr/>
          </p:nvSpPr>
          <p:spPr>
            <a:xfrm>
              <a:off x="4020063" y="2589598"/>
              <a:ext cx="568171" cy="1125153"/>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14" name="グループ化 452"/>
          <p:cNvGrpSpPr/>
          <p:nvPr/>
        </p:nvGrpSpPr>
        <p:grpSpPr>
          <a:xfrm>
            <a:off x="6300193" y="620688"/>
            <a:ext cx="1051059" cy="857683"/>
            <a:chOff x="2800861" y="2256223"/>
            <a:chExt cx="1787373" cy="1458530"/>
          </a:xfrm>
          <a:solidFill>
            <a:schemeClr val="tx2">
              <a:lumMod val="20000"/>
              <a:lumOff val="80000"/>
              <a:alpha val="50000"/>
            </a:schemeClr>
          </a:solidFill>
        </p:grpSpPr>
        <p:sp>
          <p:nvSpPr>
            <p:cNvPr id="277" name="フリーフォーム 276"/>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8" name="フリーフォーム 277"/>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79" name="フローチャート: データ 278"/>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80" name="フローチャート: データ 279"/>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81" name="フリーフォーム 280"/>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282" name="フリーフォーム 281"/>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283" name="テキスト ボックス 282"/>
          <p:cNvSpPr txBox="1"/>
          <p:nvPr/>
        </p:nvSpPr>
        <p:spPr>
          <a:xfrm>
            <a:off x="6516216" y="620688"/>
            <a:ext cx="575799" cy="2616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en-US" altLang="ja-JP" sz="1100" dirty="0" smtClean="0">
                <a:latin typeface="HGS創英角ｺﾞｼｯｸUB" pitchFamily="50" charset="-128"/>
                <a:ea typeface="HGS創英角ｺﾞｼｯｸUB" pitchFamily="50" charset="-128"/>
              </a:rPr>
              <a:t>NII </a:t>
            </a:r>
            <a:r>
              <a:rPr kumimoji="1" lang="en-US" altLang="ja-JP" sz="1100" dirty="0" err="1" smtClean="0">
                <a:latin typeface="HGS創英角ｺﾞｼｯｸUB" pitchFamily="50" charset="-128"/>
                <a:ea typeface="HGS創英角ｺﾞｼｯｸUB" pitchFamily="50" charset="-128"/>
              </a:rPr>
              <a:t>IdP</a:t>
            </a:r>
            <a:endParaRPr kumimoji="1" lang="ja-JP" altLang="en-US" sz="1100" dirty="0">
              <a:latin typeface="HGS創英角ｺﾞｼｯｸUB" pitchFamily="50" charset="-128"/>
              <a:ea typeface="HGS創英角ｺﾞｼｯｸUB" pitchFamily="50" charset="-128"/>
            </a:endParaRPr>
          </a:p>
        </p:txBody>
      </p:sp>
      <p:pic>
        <p:nvPicPr>
          <p:cNvPr id="284" name="Picture 5" descr="C:\Documents and Settings\test\My Documents\Downloads\MC900433942.PNG"/>
          <p:cNvPicPr>
            <a:picLocks noChangeAspect="1" noChangeArrowheads="1"/>
          </p:cNvPicPr>
          <p:nvPr/>
        </p:nvPicPr>
        <p:blipFill>
          <a:blip r:embed="rId3" cstate="print"/>
          <a:srcRect/>
          <a:stretch>
            <a:fillRect/>
          </a:stretch>
        </p:blipFill>
        <p:spPr bwMode="auto">
          <a:xfrm>
            <a:off x="3923928" y="692696"/>
            <a:ext cx="864096" cy="864096"/>
          </a:xfrm>
          <a:prstGeom prst="rect">
            <a:avLst/>
          </a:prstGeom>
          <a:noFill/>
        </p:spPr>
      </p:pic>
      <p:sp>
        <p:nvSpPr>
          <p:cNvPr id="285" name="テキスト ボックス 284"/>
          <p:cNvSpPr txBox="1"/>
          <p:nvPr/>
        </p:nvSpPr>
        <p:spPr>
          <a:xfrm>
            <a:off x="3956204" y="1268760"/>
            <a:ext cx="1611339"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ja-JP" sz="1100" dirty="0" smtClean="0">
                <a:latin typeface="HGS創英角ｺﾞｼｯｸUB" pitchFamily="50" charset="-128"/>
                <a:ea typeface="HGS創英角ｺﾞｼｯｸUB" pitchFamily="50" charset="-128"/>
              </a:rPr>
              <a:t>NII</a:t>
            </a:r>
            <a:r>
              <a:rPr lang="ja-JP" altLang="en-US" sz="1100" dirty="0" smtClean="0">
                <a:latin typeface="HGS創英角ｺﾞｼｯｸUB" pitchFamily="50" charset="-128"/>
                <a:ea typeface="HGS創英角ｺﾞｼｯｸUB" pitchFamily="50" charset="-128"/>
              </a:rPr>
              <a:t>ネットワーク管理者</a:t>
            </a:r>
            <a:endParaRPr kumimoji="1" lang="ja-JP" altLang="en-US" sz="1100" dirty="0">
              <a:latin typeface="HGS創英角ｺﾞｼｯｸUB" pitchFamily="50" charset="-128"/>
              <a:ea typeface="HGS創英角ｺﾞｼｯｸUB" pitchFamily="50" charset="-128"/>
            </a:endParaRPr>
          </a:p>
        </p:txBody>
      </p:sp>
      <p:pic>
        <p:nvPicPr>
          <p:cNvPr id="288" name="Picture 5" descr="C:\Documents and Settings\test\My Documents\Downloads\MC900433942.PNG"/>
          <p:cNvPicPr>
            <a:picLocks noChangeAspect="1" noChangeArrowheads="1"/>
          </p:cNvPicPr>
          <p:nvPr/>
        </p:nvPicPr>
        <p:blipFill>
          <a:blip r:embed="rId3" cstate="print"/>
          <a:srcRect/>
          <a:stretch>
            <a:fillRect/>
          </a:stretch>
        </p:blipFill>
        <p:spPr bwMode="auto">
          <a:xfrm>
            <a:off x="7380312" y="548680"/>
            <a:ext cx="864096" cy="864096"/>
          </a:xfrm>
          <a:prstGeom prst="rect">
            <a:avLst/>
          </a:prstGeom>
          <a:noFill/>
        </p:spPr>
      </p:pic>
      <p:sp>
        <p:nvSpPr>
          <p:cNvPr id="289" name="テキスト ボックス 288"/>
          <p:cNvSpPr txBox="1"/>
          <p:nvPr/>
        </p:nvSpPr>
        <p:spPr>
          <a:xfrm>
            <a:off x="7524328" y="1124744"/>
            <a:ext cx="1051891"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ja-JP" sz="1100" dirty="0" smtClean="0">
                <a:latin typeface="HGS創英角ｺﾞｼｯｸUB" pitchFamily="50" charset="-128"/>
                <a:ea typeface="HGS創英角ｺﾞｼｯｸUB" pitchFamily="50" charset="-128"/>
              </a:rPr>
              <a:t>NII</a:t>
            </a:r>
            <a:r>
              <a:rPr lang="ja-JP" altLang="en-US" sz="1100" dirty="0" smtClean="0">
                <a:latin typeface="HGS創英角ｺﾞｼｯｸUB" pitchFamily="50" charset="-128"/>
                <a:ea typeface="HGS創英角ｺﾞｼｯｸUB" pitchFamily="50" charset="-128"/>
              </a:rPr>
              <a:t>学認関係者</a:t>
            </a:r>
            <a:endParaRPr kumimoji="1" lang="ja-JP" altLang="en-US" sz="1100" dirty="0">
              <a:latin typeface="HGS創英角ｺﾞｼｯｸUB" pitchFamily="50" charset="-128"/>
              <a:ea typeface="HGS創英角ｺﾞｼｯｸUB" pitchFamily="50" charset="-128"/>
            </a:endParaRPr>
          </a:p>
        </p:txBody>
      </p:sp>
      <p:grpSp>
        <p:nvGrpSpPr>
          <p:cNvPr id="215" name="グループ化 362"/>
          <p:cNvGrpSpPr/>
          <p:nvPr/>
        </p:nvGrpSpPr>
        <p:grpSpPr>
          <a:xfrm>
            <a:off x="7524328" y="2420888"/>
            <a:ext cx="1584176" cy="1341730"/>
            <a:chOff x="7559824" y="2420888"/>
            <a:chExt cx="1584176" cy="1341730"/>
          </a:xfrm>
        </p:grpSpPr>
        <p:pic>
          <p:nvPicPr>
            <p:cNvPr id="291" name="Picture 9" descr="C:\Documents and Settings\test\My Documents\Downloads\MC900431644.PNG"/>
            <p:cNvPicPr>
              <a:picLocks noChangeAspect="1" noChangeArrowheads="1"/>
            </p:cNvPicPr>
            <p:nvPr/>
          </p:nvPicPr>
          <p:blipFill>
            <a:blip r:embed="rId4" cstate="print"/>
            <a:srcRect/>
            <a:stretch>
              <a:fillRect/>
            </a:stretch>
          </p:blipFill>
          <p:spPr bwMode="auto">
            <a:xfrm>
              <a:off x="7919864" y="2420888"/>
              <a:ext cx="1224136" cy="1224136"/>
            </a:xfrm>
            <a:prstGeom prst="rect">
              <a:avLst/>
            </a:prstGeom>
            <a:noFill/>
          </p:spPr>
        </p:pic>
        <p:sp>
          <p:nvSpPr>
            <p:cNvPr id="292" name="テキスト ボックス 291"/>
            <p:cNvSpPr txBox="1"/>
            <p:nvPr/>
          </p:nvSpPr>
          <p:spPr>
            <a:xfrm>
              <a:off x="7559824" y="3501008"/>
              <a:ext cx="1454244"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100" dirty="0" smtClean="0">
                  <a:latin typeface="HGS創英角ｺﾞｼｯｸUB" pitchFamily="50" charset="-128"/>
                  <a:ea typeface="HGS創英角ｺﾞｼｯｸUB" pitchFamily="50" charset="-128"/>
                </a:rPr>
                <a:t>研究クラウド運用者</a:t>
              </a:r>
              <a:endParaRPr kumimoji="1" lang="en-US" altLang="ja-JP" sz="1100" dirty="0" smtClean="0">
                <a:latin typeface="HGS創英角ｺﾞｼｯｸUB" pitchFamily="50" charset="-128"/>
                <a:ea typeface="HGS創英角ｺﾞｼｯｸUB" pitchFamily="50" charset="-128"/>
              </a:endParaRPr>
            </a:p>
          </p:txBody>
        </p:sp>
      </p:grpSp>
      <p:grpSp>
        <p:nvGrpSpPr>
          <p:cNvPr id="216" name="グループ化 499"/>
          <p:cNvGrpSpPr/>
          <p:nvPr/>
        </p:nvGrpSpPr>
        <p:grpSpPr>
          <a:xfrm>
            <a:off x="1403648" y="836712"/>
            <a:ext cx="1127232" cy="973996"/>
            <a:chOff x="1403648" y="692696"/>
            <a:chExt cx="1127232" cy="973996"/>
          </a:xfrm>
        </p:grpSpPr>
        <p:pic>
          <p:nvPicPr>
            <p:cNvPr id="294" name="Picture 2" descr="C:\Documents and Settings\test\My Documents\Downloads\MC900432625.PNG"/>
            <p:cNvPicPr>
              <a:picLocks noChangeAspect="1" noChangeArrowheads="1"/>
            </p:cNvPicPr>
            <p:nvPr/>
          </p:nvPicPr>
          <p:blipFill>
            <a:blip r:embed="rId5" cstate="print"/>
            <a:srcRect/>
            <a:stretch>
              <a:fillRect/>
            </a:stretch>
          </p:blipFill>
          <p:spPr bwMode="auto">
            <a:xfrm flipH="1">
              <a:off x="1475656" y="692696"/>
              <a:ext cx="864096" cy="921703"/>
            </a:xfrm>
            <a:prstGeom prst="rect">
              <a:avLst/>
            </a:prstGeom>
            <a:noFill/>
          </p:spPr>
        </p:pic>
        <p:sp>
          <p:nvSpPr>
            <p:cNvPr id="295" name="テキスト ボックス 294"/>
            <p:cNvSpPr txBox="1"/>
            <p:nvPr/>
          </p:nvSpPr>
          <p:spPr>
            <a:xfrm>
              <a:off x="1403648" y="1412776"/>
              <a:ext cx="1127232" cy="253916"/>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050" dirty="0" smtClean="0">
                  <a:latin typeface="HGS創英角ｺﾞｼｯｸUB" pitchFamily="50" charset="-128"/>
                  <a:ea typeface="HGS創英角ｺﾞｼｯｸUB" pitchFamily="50" charset="-128"/>
                </a:rPr>
                <a:t>研究環境構築者</a:t>
              </a:r>
              <a:endParaRPr kumimoji="1" lang="ja-JP" altLang="en-US" sz="1050" dirty="0">
                <a:latin typeface="HGS創英角ｺﾞｼｯｸUB" pitchFamily="50" charset="-128"/>
                <a:ea typeface="HGS創英角ｺﾞｼｯｸUB" pitchFamily="50" charset="-128"/>
              </a:endParaRPr>
            </a:p>
          </p:txBody>
        </p:sp>
      </p:grpSp>
      <p:grpSp>
        <p:nvGrpSpPr>
          <p:cNvPr id="217" name="グループ化 498"/>
          <p:cNvGrpSpPr/>
          <p:nvPr/>
        </p:nvGrpSpPr>
        <p:grpSpPr>
          <a:xfrm>
            <a:off x="179512" y="260648"/>
            <a:ext cx="1224136" cy="1053698"/>
            <a:chOff x="179512" y="260648"/>
            <a:chExt cx="1224136" cy="1053698"/>
          </a:xfrm>
        </p:grpSpPr>
        <p:pic>
          <p:nvPicPr>
            <p:cNvPr id="297" name="Picture 8" descr="C:\Documents and Settings\test\My Documents\Downloads\MC900431640.PNG"/>
            <p:cNvPicPr>
              <a:picLocks noChangeAspect="1" noChangeArrowheads="1"/>
            </p:cNvPicPr>
            <p:nvPr/>
          </p:nvPicPr>
          <p:blipFill>
            <a:blip r:embed="rId6" cstate="print"/>
            <a:srcRect/>
            <a:stretch>
              <a:fillRect/>
            </a:stretch>
          </p:blipFill>
          <p:spPr bwMode="auto">
            <a:xfrm>
              <a:off x="467544" y="260648"/>
              <a:ext cx="936104" cy="936104"/>
            </a:xfrm>
            <a:prstGeom prst="rect">
              <a:avLst/>
            </a:prstGeom>
            <a:noFill/>
          </p:spPr>
        </p:pic>
        <p:sp>
          <p:nvSpPr>
            <p:cNvPr id="298" name="テキスト ボックス 297"/>
            <p:cNvSpPr txBox="1"/>
            <p:nvPr/>
          </p:nvSpPr>
          <p:spPr>
            <a:xfrm>
              <a:off x="179512" y="1052736"/>
              <a:ext cx="1031051"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100" dirty="0" smtClean="0">
                  <a:latin typeface="HGS創英角ｺﾞｼｯｸUB" pitchFamily="50" charset="-128"/>
                  <a:ea typeface="HGS創英角ｺﾞｼｯｸUB" pitchFamily="50" charset="-128"/>
                </a:rPr>
                <a:t>研究室代表者</a:t>
              </a:r>
              <a:endParaRPr kumimoji="1" lang="ja-JP" altLang="en-US" sz="900" dirty="0">
                <a:latin typeface="HGS創英角ｺﾞｼｯｸUB" pitchFamily="50" charset="-128"/>
                <a:ea typeface="HGS創英角ｺﾞｼｯｸUB" pitchFamily="50" charset="-128"/>
              </a:endParaRPr>
            </a:p>
          </p:txBody>
        </p:sp>
      </p:grpSp>
      <p:pic>
        <p:nvPicPr>
          <p:cNvPr id="299" name="Picture 6" descr="C:\Documents and Settings\test\My Documents\Downloads\MC900433949.PNG"/>
          <p:cNvPicPr>
            <a:picLocks noChangeAspect="1" noChangeArrowheads="1"/>
          </p:cNvPicPr>
          <p:nvPr/>
        </p:nvPicPr>
        <p:blipFill>
          <a:blip r:embed="rId7" cstate="print"/>
          <a:srcRect/>
          <a:stretch>
            <a:fillRect/>
          </a:stretch>
        </p:blipFill>
        <p:spPr bwMode="auto">
          <a:xfrm>
            <a:off x="8028384" y="4319518"/>
            <a:ext cx="864096" cy="864096"/>
          </a:xfrm>
          <a:prstGeom prst="rect">
            <a:avLst/>
          </a:prstGeom>
          <a:noFill/>
        </p:spPr>
      </p:pic>
      <p:sp>
        <p:nvSpPr>
          <p:cNvPr id="301" name="テキスト ボックス 300"/>
          <p:cNvSpPr txBox="1"/>
          <p:nvPr/>
        </p:nvSpPr>
        <p:spPr>
          <a:xfrm>
            <a:off x="8120733" y="5039598"/>
            <a:ext cx="1031051"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100" dirty="0" smtClean="0">
                <a:latin typeface="HGS創英角ｺﾞｼｯｸUB" pitchFamily="50" charset="-128"/>
                <a:ea typeface="HGS創英角ｺﾞｼｯｸUB" pitchFamily="50" charset="-128"/>
              </a:rPr>
              <a:t>外部ベンダー</a:t>
            </a:r>
            <a:endParaRPr kumimoji="1" lang="en-US" altLang="ja-JP" sz="1100" dirty="0" smtClean="0">
              <a:latin typeface="HGS創英角ｺﾞｼｯｸUB" pitchFamily="50" charset="-128"/>
              <a:ea typeface="HGS創英角ｺﾞｼｯｸUB" pitchFamily="50" charset="-128"/>
            </a:endParaRPr>
          </a:p>
        </p:txBody>
      </p:sp>
      <p:grpSp>
        <p:nvGrpSpPr>
          <p:cNvPr id="218" name="グループ化 308"/>
          <p:cNvGrpSpPr/>
          <p:nvPr/>
        </p:nvGrpSpPr>
        <p:grpSpPr>
          <a:xfrm>
            <a:off x="4499992" y="5091599"/>
            <a:ext cx="1051057" cy="1289729"/>
            <a:chOff x="4932040" y="5085184"/>
            <a:chExt cx="1051057" cy="1289729"/>
          </a:xfrm>
        </p:grpSpPr>
        <p:grpSp>
          <p:nvGrpSpPr>
            <p:cNvPr id="219" name="グループ化 106"/>
            <p:cNvGrpSpPr/>
            <p:nvPr/>
          </p:nvGrpSpPr>
          <p:grpSpPr>
            <a:xfrm>
              <a:off x="4932040" y="5517232"/>
              <a:ext cx="1051057" cy="857681"/>
              <a:chOff x="2800863" y="2256224"/>
              <a:chExt cx="1787371" cy="1458527"/>
            </a:xfrm>
            <a:solidFill>
              <a:schemeClr val="tx2">
                <a:lumMod val="20000"/>
                <a:lumOff val="80000"/>
                <a:alpha val="50000"/>
              </a:schemeClr>
            </a:solidFill>
          </p:grpSpPr>
          <p:sp>
            <p:nvSpPr>
              <p:cNvPr id="319" name="フリーフォーム 318"/>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0" name="フリーフォーム 319"/>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1" name="フローチャート: データ 320"/>
              <p:cNvSpPr/>
              <p:nvPr/>
            </p:nvSpPr>
            <p:spPr>
              <a:xfrm rot="900000">
                <a:off x="2905362" y="2661574"/>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2" name="フローチャート: データ 110"/>
              <p:cNvSpPr/>
              <p:nvPr/>
            </p:nvSpPr>
            <p:spPr>
              <a:xfrm rot="900000">
                <a:off x="2905361" y="2373542"/>
                <a:ext cx="1579362"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3" name="フリーフォーム 111"/>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4" name="フリーフォーム 323"/>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20" name="グループ化 113"/>
            <p:cNvGrpSpPr/>
            <p:nvPr/>
          </p:nvGrpSpPr>
          <p:grpSpPr>
            <a:xfrm>
              <a:off x="4932040" y="5301208"/>
              <a:ext cx="1051057" cy="857681"/>
              <a:chOff x="2800863" y="2256224"/>
              <a:chExt cx="1787371" cy="1458527"/>
            </a:xfrm>
            <a:solidFill>
              <a:srgbClr val="92D050">
                <a:alpha val="50000"/>
              </a:srgbClr>
            </a:solidFill>
          </p:grpSpPr>
          <p:sp>
            <p:nvSpPr>
              <p:cNvPr id="313" name="フリーフォーム 312"/>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4" name="フリーフォーム 313"/>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5" name="フローチャート: データ 314"/>
              <p:cNvSpPr/>
              <p:nvPr/>
            </p:nvSpPr>
            <p:spPr>
              <a:xfrm rot="900000">
                <a:off x="2905362" y="2661574"/>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6" name="フローチャート: データ 315"/>
              <p:cNvSpPr/>
              <p:nvPr/>
            </p:nvSpPr>
            <p:spPr>
              <a:xfrm rot="900000">
                <a:off x="2905361" y="2373542"/>
                <a:ext cx="1579362" cy="954402"/>
              </a:xfrm>
              <a:prstGeom prst="flowChartInputOutput">
                <a:avLst/>
              </a:pr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7" name="フリーフォーム 316"/>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8" name="フリーフォーム 317"/>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nvGrpSpPr>
            <p:cNvPr id="221" name="グループ化 120"/>
            <p:cNvGrpSpPr/>
            <p:nvPr/>
          </p:nvGrpSpPr>
          <p:grpSpPr>
            <a:xfrm>
              <a:off x="4932040" y="5085184"/>
              <a:ext cx="1051057" cy="857681"/>
              <a:chOff x="2800863" y="2256224"/>
              <a:chExt cx="1787371" cy="1458527"/>
            </a:xfrm>
            <a:solidFill>
              <a:srgbClr val="FFC000">
                <a:alpha val="50000"/>
              </a:srgbClr>
            </a:solidFill>
          </p:grpSpPr>
          <p:sp>
            <p:nvSpPr>
              <p:cNvPr id="307" name="フリーフォーム 306"/>
              <p:cNvSpPr/>
              <p:nvPr/>
            </p:nvSpPr>
            <p:spPr>
              <a:xfrm>
                <a:off x="2800863" y="2256224"/>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08" name="フリーフォーム 307"/>
              <p:cNvSpPr/>
              <p:nvPr/>
            </p:nvSpPr>
            <p:spPr>
              <a:xfrm>
                <a:off x="3366086"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09" name="フローチャート: データ 308"/>
              <p:cNvSpPr/>
              <p:nvPr/>
            </p:nvSpPr>
            <p:spPr>
              <a:xfrm rot="900000">
                <a:off x="2905362" y="2661574"/>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0" name="フローチャート: データ 309"/>
              <p:cNvSpPr/>
              <p:nvPr/>
            </p:nvSpPr>
            <p:spPr>
              <a:xfrm rot="900000">
                <a:off x="2905361" y="2373542"/>
                <a:ext cx="1579362" cy="954402"/>
              </a:xfrm>
              <a:prstGeom prst="flowChartInputOutput">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1" name="フリーフォーム 310"/>
              <p:cNvSpPr/>
              <p:nvPr/>
            </p:nvSpPr>
            <p:spPr>
              <a:xfrm>
                <a:off x="2803823" y="3104505"/>
                <a:ext cx="1216241"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12" name="フリーフォーム 311"/>
              <p:cNvSpPr/>
              <p:nvPr/>
            </p:nvSpPr>
            <p:spPr>
              <a:xfrm>
                <a:off x="4020063" y="2589599"/>
                <a:ext cx="568171"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grpSp>
      <p:grpSp>
        <p:nvGrpSpPr>
          <p:cNvPr id="222" name="グループ化 127"/>
          <p:cNvGrpSpPr/>
          <p:nvPr/>
        </p:nvGrpSpPr>
        <p:grpSpPr>
          <a:xfrm>
            <a:off x="5292081" y="5739671"/>
            <a:ext cx="1051059" cy="857683"/>
            <a:chOff x="2800861" y="2256223"/>
            <a:chExt cx="1787373" cy="1458530"/>
          </a:xfrm>
          <a:solidFill>
            <a:schemeClr val="tx2">
              <a:lumMod val="20000"/>
              <a:lumOff val="80000"/>
              <a:alpha val="50000"/>
            </a:schemeClr>
          </a:solidFill>
        </p:grpSpPr>
        <p:sp>
          <p:nvSpPr>
            <p:cNvPr id="326" name="フリーフォーム 325"/>
            <p:cNvSpPr/>
            <p:nvPr/>
          </p:nvSpPr>
          <p:spPr>
            <a:xfrm>
              <a:off x="2800861" y="2256223"/>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7" name="フリーフォーム 326"/>
            <p:cNvSpPr/>
            <p:nvPr/>
          </p:nvSpPr>
          <p:spPr>
            <a:xfrm>
              <a:off x="3366083" y="2257425"/>
              <a:ext cx="1213271" cy="630315"/>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8" name="フローチャート: データ 327"/>
            <p:cNvSpPr/>
            <p:nvPr/>
          </p:nvSpPr>
          <p:spPr>
            <a:xfrm rot="900000">
              <a:off x="2905359" y="266157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29" name="フローチャート: データ 328"/>
            <p:cNvSpPr/>
            <p:nvPr/>
          </p:nvSpPr>
          <p:spPr>
            <a:xfrm rot="900000">
              <a:off x="2905359" y="2373543"/>
              <a:ext cx="1579361" cy="954402"/>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0" name="フリーフォーム 329"/>
            <p:cNvSpPr/>
            <p:nvPr/>
          </p:nvSpPr>
          <p:spPr>
            <a:xfrm>
              <a:off x="2803823" y="3104506"/>
              <a:ext cx="1216240" cy="610247"/>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1" name="フリーフォーム 330"/>
            <p:cNvSpPr/>
            <p:nvPr/>
          </p:nvSpPr>
          <p:spPr>
            <a:xfrm>
              <a:off x="4020063" y="2589599"/>
              <a:ext cx="568171" cy="1125152"/>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332" name="テキスト ボックス 331"/>
          <p:cNvSpPr txBox="1"/>
          <p:nvPr/>
        </p:nvSpPr>
        <p:spPr>
          <a:xfrm>
            <a:off x="3851921" y="6120290"/>
            <a:ext cx="278473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dirty="0" smtClean="0">
                <a:solidFill>
                  <a:schemeClr val="accent6"/>
                </a:solidFill>
                <a:latin typeface="HGS創英角ｺﾞｼｯｸUB" pitchFamily="50" charset="-128"/>
                <a:ea typeface="HGS創英角ｺﾞｼｯｸUB" pitchFamily="50" charset="-128"/>
              </a:rPr>
              <a:t>コンピュートノード</a:t>
            </a:r>
            <a:r>
              <a:rPr kumimoji="1" lang="en-US" altLang="ja-JP" dirty="0" smtClean="0">
                <a:solidFill>
                  <a:schemeClr val="accent6"/>
                </a:solidFill>
                <a:latin typeface="HGS創英角ｺﾞｼｯｸUB" pitchFamily="50" charset="-128"/>
                <a:ea typeface="HGS創英角ｺﾞｼｯｸUB" pitchFamily="50" charset="-128"/>
              </a:rPr>
              <a:t>×64</a:t>
            </a:r>
            <a:endParaRPr kumimoji="1" lang="ja-JP" altLang="en-US" dirty="0">
              <a:solidFill>
                <a:schemeClr val="accent6"/>
              </a:solidFill>
              <a:latin typeface="HGS創英角ｺﾞｼｯｸUB" pitchFamily="50" charset="-128"/>
              <a:ea typeface="HGS創英角ｺﾞｼｯｸUB" pitchFamily="50" charset="-128"/>
            </a:endParaRPr>
          </a:p>
        </p:txBody>
      </p:sp>
      <p:grpSp>
        <p:nvGrpSpPr>
          <p:cNvPr id="223" name="グループ化 442"/>
          <p:cNvGrpSpPr/>
          <p:nvPr/>
        </p:nvGrpSpPr>
        <p:grpSpPr>
          <a:xfrm>
            <a:off x="4932040" y="2060848"/>
            <a:ext cx="576064" cy="470078"/>
            <a:chOff x="2800863" y="2256223"/>
            <a:chExt cx="1787371" cy="1458528"/>
          </a:xfrm>
          <a:solidFill>
            <a:schemeClr val="tx2">
              <a:lumMod val="20000"/>
              <a:lumOff val="80000"/>
              <a:alpha val="50000"/>
            </a:schemeClr>
          </a:solidFill>
        </p:grpSpPr>
        <p:sp>
          <p:nvSpPr>
            <p:cNvPr id="334" name="フリーフォーム 333"/>
            <p:cNvSpPr/>
            <p:nvPr/>
          </p:nvSpPr>
          <p:spPr>
            <a:xfrm>
              <a:off x="2800863" y="2256223"/>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5" name="フリーフォーム 334"/>
            <p:cNvSpPr/>
            <p:nvPr/>
          </p:nvSpPr>
          <p:spPr>
            <a:xfrm>
              <a:off x="3366087" y="2257424"/>
              <a:ext cx="1213270" cy="630314"/>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6" name="フローチャート: データ 335"/>
            <p:cNvSpPr/>
            <p:nvPr/>
          </p:nvSpPr>
          <p:spPr>
            <a:xfrm rot="900000">
              <a:off x="2905363" y="2661574"/>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7" name="フローチャート: データ 336"/>
            <p:cNvSpPr/>
            <p:nvPr/>
          </p:nvSpPr>
          <p:spPr>
            <a:xfrm rot="900000">
              <a:off x="2905360" y="2373541"/>
              <a:ext cx="1579361" cy="954401"/>
            </a:xfrm>
            <a:prstGeom prst="flowChartInputOutput">
              <a:avLst/>
            </a:pr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8" name="フリーフォーム 337"/>
            <p:cNvSpPr/>
            <p:nvPr/>
          </p:nvSpPr>
          <p:spPr>
            <a:xfrm>
              <a:off x="2803823" y="3104505"/>
              <a:ext cx="1216242" cy="610246"/>
            </a:xfrm>
            <a:custGeom>
              <a:avLst/>
              <a:gdLst>
                <a:gd name="connsiteX0" fmla="*/ 0 w 1242874"/>
                <a:gd name="connsiteY0" fmla="*/ 0 h 630315"/>
                <a:gd name="connsiteX1" fmla="*/ 0 w 1242874"/>
                <a:gd name="connsiteY1" fmla="*/ 284086 h 630315"/>
                <a:gd name="connsiteX2" fmla="*/ 1242874 w 1242874"/>
                <a:gd name="connsiteY2" fmla="*/ 630315 h 630315"/>
                <a:gd name="connsiteX3" fmla="*/ 1233996 w 1242874"/>
                <a:gd name="connsiteY3" fmla="*/ 319596 h 630315"/>
                <a:gd name="connsiteX4" fmla="*/ 0 w 1242874"/>
                <a:gd name="connsiteY4" fmla="*/ 0 h 630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74" h="630315">
                  <a:moveTo>
                    <a:pt x="0" y="0"/>
                  </a:moveTo>
                  <a:lnTo>
                    <a:pt x="0" y="284086"/>
                  </a:lnTo>
                  <a:lnTo>
                    <a:pt x="1242874" y="630315"/>
                  </a:lnTo>
                  <a:lnTo>
                    <a:pt x="1233996" y="319596"/>
                  </a:lnTo>
                  <a:lnTo>
                    <a:pt x="0" y="0"/>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sp>
          <p:nvSpPr>
            <p:cNvPr id="339" name="フリーフォーム 338"/>
            <p:cNvSpPr/>
            <p:nvPr/>
          </p:nvSpPr>
          <p:spPr>
            <a:xfrm>
              <a:off x="4020062" y="2589600"/>
              <a:ext cx="568172" cy="1125151"/>
            </a:xfrm>
            <a:custGeom>
              <a:avLst/>
              <a:gdLst>
                <a:gd name="connsiteX0" fmla="*/ 0 w 568171"/>
                <a:gd name="connsiteY0" fmla="*/ 825624 h 1145220"/>
                <a:gd name="connsiteX1" fmla="*/ 0 w 568171"/>
                <a:gd name="connsiteY1" fmla="*/ 1145220 h 1145220"/>
                <a:gd name="connsiteX2" fmla="*/ 568171 w 568171"/>
                <a:gd name="connsiteY2" fmla="*/ 275208 h 1145220"/>
                <a:gd name="connsiteX3" fmla="*/ 559294 w 568171"/>
                <a:gd name="connsiteY3" fmla="*/ 0 h 1145220"/>
                <a:gd name="connsiteX4" fmla="*/ 0 w 568171"/>
                <a:gd name="connsiteY4" fmla="*/ 825624 h 1145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71" h="1145220">
                  <a:moveTo>
                    <a:pt x="0" y="825624"/>
                  </a:moveTo>
                  <a:lnTo>
                    <a:pt x="0" y="1145220"/>
                  </a:lnTo>
                  <a:lnTo>
                    <a:pt x="568171" y="275208"/>
                  </a:lnTo>
                  <a:lnTo>
                    <a:pt x="559294" y="0"/>
                  </a:lnTo>
                  <a:lnTo>
                    <a:pt x="0" y="825624"/>
                  </a:lnTo>
                  <a:close/>
                </a:path>
              </a:pathLst>
            </a:custGeom>
            <a:grp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endParaRPr>
            </a:p>
          </p:txBody>
        </p:sp>
      </p:grpSp>
      <p:sp>
        <p:nvSpPr>
          <p:cNvPr id="340" name="テキスト ボックス 339"/>
          <p:cNvSpPr txBox="1"/>
          <p:nvPr/>
        </p:nvSpPr>
        <p:spPr>
          <a:xfrm>
            <a:off x="4644008" y="2276872"/>
            <a:ext cx="748923" cy="2308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900" dirty="0" smtClean="0">
                <a:latin typeface="HGS創英角ｺﾞｼｯｸUB" pitchFamily="50" charset="-128"/>
                <a:ea typeface="HGS創英角ｺﾞｼｯｸUB" pitchFamily="50" charset="-128"/>
              </a:rPr>
              <a:t>統合管理</a:t>
            </a:r>
            <a:r>
              <a:rPr kumimoji="1" lang="en-US" altLang="ja-JP" sz="900" dirty="0" smtClean="0">
                <a:latin typeface="HGS創英角ｺﾞｼｯｸUB" pitchFamily="50" charset="-128"/>
                <a:ea typeface="HGS創英角ｺﾞｼｯｸUB" pitchFamily="50" charset="-128"/>
              </a:rPr>
              <a:t>UI</a:t>
            </a:r>
            <a:endParaRPr kumimoji="1" lang="ja-JP" altLang="en-US" sz="900" dirty="0">
              <a:latin typeface="HGS創英角ｺﾞｼｯｸUB" pitchFamily="50" charset="-128"/>
              <a:ea typeface="HGS創英角ｺﾞｼｯｸUB" pitchFamily="50" charset="-128"/>
            </a:endParaRPr>
          </a:p>
        </p:txBody>
      </p:sp>
      <p:sp>
        <p:nvSpPr>
          <p:cNvPr id="341" name="テキスト ボックス 340"/>
          <p:cNvSpPr txBox="1"/>
          <p:nvPr/>
        </p:nvSpPr>
        <p:spPr>
          <a:xfrm>
            <a:off x="2987824" y="5013176"/>
            <a:ext cx="2624436" cy="4001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en-US" altLang="ja-JP" sz="1000" dirty="0" err="1" smtClean="0">
                <a:latin typeface="HGS創英角ｺﾞｼｯｸUB" pitchFamily="50" charset="-128"/>
                <a:ea typeface="HGS創英角ｺﾞｼｯｸUB" pitchFamily="50" charset="-128"/>
              </a:rPr>
              <a:t>Hadoop</a:t>
            </a:r>
            <a:r>
              <a:rPr kumimoji="1" lang="en-US" altLang="ja-JP" sz="1000" dirty="0" smtClean="0">
                <a:latin typeface="HGS創英角ｺﾞｼｯｸUB" pitchFamily="50" charset="-128"/>
                <a:ea typeface="HGS創英角ｺﾞｼｯｸUB" pitchFamily="50" charset="-128"/>
              </a:rPr>
              <a:t>, </a:t>
            </a:r>
            <a:r>
              <a:rPr kumimoji="1" lang="en-US" altLang="ja-JP" sz="1000" dirty="0" err="1" smtClean="0">
                <a:latin typeface="HGS創英角ｺﾞｼｯｸUB" pitchFamily="50" charset="-128"/>
                <a:ea typeface="HGS創英角ｺﾞｼｯｸUB" pitchFamily="50" charset="-128"/>
              </a:rPr>
              <a:t>OpenStack</a:t>
            </a:r>
            <a:r>
              <a:rPr kumimoji="1" lang="en-US" altLang="ja-JP" sz="1000" dirty="0" smtClean="0">
                <a:latin typeface="HGS創英角ｺﾞｼｯｸUB" pitchFamily="50" charset="-128"/>
                <a:ea typeface="HGS創英角ｺﾞｼｯｸUB" pitchFamily="50" charset="-128"/>
              </a:rPr>
              <a:t>, Sun Grid Engine</a:t>
            </a:r>
            <a:r>
              <a:rPr kumimoji="1" lang="ja-JP" altLang="en-US" sz="1000" dirty="0" smtClean="0">
                <a:latin typeface="HGS創英角ｺﾞｼｯｸUB" pitchFamily="50" charset="-128"/>
                <a:ea typeface="HGS創英角ｺﾞｼｯｸUB" pitchFamily="50" charset="-128"/>
              </a:rPr>
              <a:t>などの</a:t>
            </a:r>
            <a:endParaRPr kumimoji="1" lang="en-US" altLang="ja-JP" sz="1000" dirty="0" smtClean="0">
              <a:latin typeface="HGS創英角ｺﾞｼｯｸUB" pitchFamily="50" charset="-128"/>
              <a:ea typeface="HGS創英角ｺﾞｼｯｸUB" pitchFamily="50" charset="-128"/>
            </a:endParaRPr>
          </a:p>
          <a:p>
            <a:r>
              <a:rPr lang="ja-JP" altLang="en-US" sz="1000" dirty="0" smtClean="0">
                <a:latin typeface="HGS創英角ｺﾞｼｯｸUB" pitchFamily="50" charset="-128"/>
                <a:ea typeface="HGS創英角ｺﾞｼｯｸUB" pitchFamily="50" charset="-128"/>
              </a:rPr>
              <a:t>クラウド基盤を自動構築可能</a:t>
            </a:r>
            <a:endParaRPr lang="en-US" altLang="ja-JP" sz="1000" dirty="0" smtClean="0">
              <a:latin typeface="HGS創英角ｺﾞｼｯｸUB" pitchFamily="50" charset="-128"/>
              <a:ea typeface="HGS創英角ｺﾞｼｯｸUB" pitchFamily="50" charset="-128"/>
            </a:endParaRPr>
          </a:p>
        </p:txBody>
      </p:sp>
      <p:sp>
        <p:nvSpPr>
          <p:cNvPr id="360" name="テキスト ボックス 359"/>
          <p:cNvSpPr txBox="1"/>
          <p:nvPr/>
        </p:nvSpPr>
        <p:spPr>
          <a:xfrm>
            <a:off x="7564541" y="116632"/>
            <a:ext cx="697627"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1000" dirty="0" smtClean="0">
                <a:latin typeface="HGS創英角ｺﾞｼｯｸUB" pitchFamily="50" charset="-128"/>
                <a:ea typeface="HGS創英角ｺﾞｼｯｸUB" pitchFamily="50" charset="-128"/>
              </a:rPr>
              <a:t>システム</a:t>
            </a:r>
            <a:endParaRPr kumimoji="1" lang="ja-JP" altLang="en-US" sz="1000" dirty="0">
              <a:latin typeface="HGS創英角ｺﾞｼｯｸUB" pitchFamily="50" charset="-128"/>
              <a:ea typeface="HGS創英角ｺﾞｼｯｸUB" pitchFamily="50" charset="-128"/>
            </a:endParaRPr>
          </a:p>
        </p:txBody>
      </p:sp>
      <p:sp>
        <p:nvSpPr>
          <p:cNvPr id="361" name="テキスト ボックス 360"/>
          <p:cNvSpPr txBox="1"/>
          <p:nvPr/>
        </p:nvSpPr>
        <p:spPr>
          <a:xfrm>
            <a:off x="8356629" y="116632"/>
            <a:ext cx="607859" cy="261610"/>
          </a:xfrm>
          <a:prstGeom prst="rect">
            <a:avLst/>
          </a:prstGeom>
          <a:solidFill>
            <a:srgbClr val="FFCCFF"/>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ja-JP" altLang="en-US" sz="1100" dirty="0" smtClean="0">
                <a:latin typeface="HGS創英角ｺﾞｼｯｸUB" pitchFamily="50" charset="-128"/>
                <a:ea typeface="HGS創英角ｺﾞｼｯｸUB" pitchFamily="50" charset="-128"/>
              </a:rPr>
              <a:t>関係者</a:t>
            </a:r>
            <a:endParaRPr kumimoji="1" lang="ja-JP" altLang="en-US" sz="1100" dirty="0">
              <a:latin typeface="HGS創英角ｺﾞｼｯｸUB" pitchFamily="50" charset="-128"/>
              <a:ea typeface="HGS創英角ｺﾞｼｯｸUB" pitchFamily="50" charset="-128"/>
            </a:endParaRPr>
          </a:p>
        </p:txBody>
      </p:sp>
      <p:sp>
        <p:nvSpPr>
          <p:cNvPr id="365" name="タイトル 1"/>
          <p:cNvSpPr txBox="1">
            <a:spLocks/>
          </p:cNvSpPr>
          <p:nvPr/>
        </p:nvSpPr>
        <p:spPr>
          <a:xfrm>
            <a:off x="0" y="2636912"/>
            <a:ext cx="2952328" cy="1584176"/>
          </a:xfrm>
          <a:prstGeom prst="rect">
            <a:avLst/>
          </a:prstGeom>
        </p:spPr>
        <p:txBody>
          <a:bodyPr/>
          <a:lstStyle/>
          <a:p>
            <a:pPr lvl="0"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研究クラウドプロトタイプ</a:t>
            </a:r>
            <a:endParaRPr kumimoji="1" lang="en-US" altLang="ja-JP"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a:p>
            <a:pPr lvl="0" eaLnBrk="0" hangingPunct="0"/>
            <a:r>
              <a:rPr lang="ja-JP" altLang="en-US" sz="3600" noProof="0" dirty="0" smtClean="0">
                <a:latin typeface="HGS創英角ｺﾞｼｯｸUB" pitchFamily="50" charset="-128"/>
                <a:ea typeface="HGS創英角ｺﾞｼｯｸUB" pitchFamily="50" charset="-128"/>
                <a:cs typeface="+mj-cs"/>
              </a:rPr>
              <a:t>システム概要</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367" name="正方形/長方形 366"/>
          <p:cNvSpPr/>
          <p:nvPr/>
        </p:nvSpPr>
        <p:spPr>
          <a:xfrm>
            <a:off x="179511" y="5634588"/>
            <a:ext cx="3354197" cy="1015663"/>
          </a:xfrm>
          <a:prstGeom prst="rect">
            <a:avLst/>
          </a:prstGeom>
        </p:spPr>
        <p:txBody>
          <a:bodyPr wrap="square">
            <a:spAutoFit/>
          </a:bodyPr>
          <a:lstStyle/>
          <a:p>
            <a:r>
              <a:rPr lang="ja-JP" altLang="en-US" sz="1200" dirty="0" smtClean="0">
                <a:latin typeface="HGS創英角ｺﾞｼｯｸUB" pitchFamily="50" charset="-128"/>
                <a:ea typeface="HGS創英角ｺﾞｼｯｸUB" pitchFamily="50" charset="-128"/>
              </a:rPr>
              <a:t>ノード仕様：</a:t>
            </a:r>
            <a:endParaRPr lang="en-US" altLang="ja-JP" sz="1200" dirty="0" smtClean="0">
              <a:latin typeface="HGS創英角ｺﾞｼｯｸUB" pitchFamily="50" charset="-128"/>
              <a:ea typeface="HGS創英角ｺﾞｼｯｸUB" pitchFamily="50" charset="-128"/>
            </a:endParaRPr>
          </a:p>
          <a:p>
            <a:r>
              <a:rPr lang="en-US" altLang="ja-JP" sz="1200" dirty="0" smtClean="0">
                <a:latin typeface="HGS創英角ｺﾞｼｯｸUB" pitchFamily="50" charset="-128"/>
                <a:ea typeface="HGS創英角ｺﾞｼｯｸUB" pitchFamily="50" charset="-128"/>
              </a:rPr>
              <a:t>Xeon</a:t>
            </a:r>
            <a:r>
              <a:rPr lang="ja-JP" altLang="ja-JP" sz="1200" dirty="0" smtClean="0">
                <a:latin typeface="HGS創英角ｺﾞｼｯｸUB" pitchFamily="50" charset="-128"/>
                <a:ea typeface="HGS創英角ｺﾞｼｯｸUB" pitchFamily="50" charset="-128"/>
              </a:rPr>
              <a:t> </a:t>
            </a:r>
            <a:r>
              <a:rPr lang="en-US" altLang="ja-JP" sz="1200" dirty="0" smtClean="0">
                <a:latin typeface="HGS創英角ｺﾞｼｯｸUB" pitchFamily="50" charset="-128"/>
                <a:ea typeface="HGS創英角ｺﾞｼｯｸUB" pitchFamily="50" charset="-128"/>
              </a:rPr>
              <a:t>5650</a:t>
            </a:r>
            <a:r>
              <a:rPr lang="ja-JP" altLang="ja-JP" sz="1200" dirty="0" smtClean="0">
                <a:latin typeface="HGS創英角ｺﾞｼｯｸUB" pitchFamily="50" charset="-128"/>
                <a:ea typeface="HGS創英角ｺﾞｼｯｸUB" pitchFamily="50" charset="-128"/>
              </a:rPr>
              <a:t>（</a:t>
            </a:r>
            <a:r>
              <a:rPr lang="en-US" altLang="ja-JP" sz="1200" dirty="0" smtClean="0">
                <a:latin typeface="HGS創英角ｺﾞｼｯｸUB" pitchFamily="50" charset="-128"/>
                <a:ea typeface="HGS創英角ｺﾞｼｯｸUB" pitchFamily="50" charset="-128"/>
              </a:rPr>
              <a:t>2.66GHz, 6core</a:t>
            </a:r>
            <a:r>
              <a:rPr lang="ja-JP" altLang="ja-JP" sz="1200" dirty="0" smtClean="0">
                <a:latin typeface="HGS創英角ｺﾞｼｯｸUB" pitchFamily="50" charset="-128"/>
                <a:ea typeface="HGS創英角ｺﾞｼｯｸUB" pitchFamily="50" charset="-128"/>
              </a:rPr>
              <a:t>）</a:t>
            </a:r>
            <a:r>
              <a:rPr lang="en-US" altLang="ja-JP" sz="1200" dirty="0" smtClean="0">
                <a:latin typeface="HGS創英角ｺﾞｼｯｸUB" pitchFamily="50" charset="-128"/>
                <a:ea typeface="HGS創英角ｺﾞｼｯｸUB" pitchFamily="50" charset="-128"/>
              </a:rPr>
              <a:t>×2</a:t>
            </a:r>
          </a:p>
          <a:p>
            <a:r>
              <a:rPr lang="en-US" altLang="ja-JP" sz="1200" dirty="0" smtClean="0">
                <a:latin typeface="HGS創英角ｺﾞｼｯｸUB" pitchFamily="50" charset="-128"/>
                <a:ea typeface="HGS創英角ｺﾞｼｯｸUB" pitchFamily="50" charset="-128"/>
              </a:rPr>
              <a:t>96GB memory</a:t>
            </a:r>
          </a:p>
          <a:p>
            <a:r>
              <a:rPr lang="en-US" altLang="ja-JP" sz="1200" dirty="0" smtClean="0">
                <a:latin typeface="HGS創英角ｺﾞｼｯｸUB" pitchFamily="50" charset="-128"/>
                <a:ea typeface="HGS創英角ｺﾞｼｯｸUB" pitchFamily="50" charset="-128"/>
              </a:rPr>
              <a:t>RAID5</a:t>
            </a:r>
            <a:r>
              <a:rPr lang="ja-JP" altLang="en-US" sz="1200" dirty="0" smtClean="0">
                <a:latin typeface="HGS創英角ｺﾞｼｯｸUB" pitchFamily="50" charset="-128"/>
                <a:ea typeface="HGS創英角ｺﾞｼｯｸUB" pitchFamily="50" charset="-128"/>
              </a:rPr>
              <a:t>　</a:t>
            </a:r>
            <a:r>
              <a:rPr lang="en-US" altLang="ja-JP" sz="1200" dirty="0" smtClean="0">
                <a:latin typeface="HGS創英角ｺﾞｼｯｸUB" pitchFamily="50" charset="-128"/>
                <a:ea typeface="HGS創英角ｺﾞｼｯｸUB" pitchFamily="50" charset="-128"/>
              </a:rPr>
              <a:t>2TB storage</a:t>
            </a:r>
            <a:r>
              <a:rPr lang="ja-JP" altLang="en-US" sz="1200" dirty="0" smtClean="0">
                <a:latin typeface="HGS創英角ｺﾞｼｯｸUB" pitchFamily="50" charset="-128"/>
                <a:ea typeface="HGS創英角ｺﾞｼｯｸUB" pitchFamily="50" charset="-128"/>
              </a:rPr>
              <a:t>（コンピュートノード）</a:t>
            </a:r>
            <a:endParaRPr lang="en-US" altLang="ja-JP" sz="1200" dirty="0" smtClean="0">
              <a:latin typeface="HGS創英角ｺﾞｼｯｸUB" pitchFamily="50" charset="-128"/>
              <a:ea typeface="HGS創英角ｺﾞｼｯｸUB" pitchFamily="50" charset="-128"/>
            </a:endParaRPr>
          </a:p>
          <a:p>
            <a:r>
              <a:rPr lang="en-US" altLang="ja-JP" sz="1200" dirty="0" smtClean="0">
                <a:latin typeface="HGS創英角ｺﾞｼｯｸUB" pitchFamily="50" charset="-128"/>
                <a:ea typeface="HGS創英角ｺﾞｼｯｸUB" pitchFamily="50" charset="-128"/>
              </a:rPr>
              <a:t>RAID5 10TB storage</a:t>
            </a:r>
            <a:r>
              <a:rPr lang="ja-JP" altLang="en-US" sz="1200" dirty="0" smtClean="0">
                <a:latin typeface="HGS創英角ｺﾞｼｯｸUB" pitchFamily="50" charset="-128"/>
                <a:ea typeface="HGS創英角ｺﾞｼｯｸUB" pitchFamily="50" charset="-128"/>
              </a:rPr>
              <a:t>（ストレージノード）</a:t>
            </a:r>
            <a:endParaRPr lang="en-US" altLang="ja-JP" sz="1200" dirty="0" smtClean="0">
              <a:latin typeface="HGS創英角ｺﾞｼｯｸUB" pitchFamily="50" charset="-128"/>
              <a:ea typeface="HGS創英角ｺﾞｼｯｸUB" pitchFamily="50" charset="-128"/>
            </a:endParaRPr>
          </a:p>
        </p:txBody>
      </p:sp>
      <p:sp>
        <p:nvSpPr>
          <p:cNvPr id="368" name="正方形/長方形 367"/>
          <p:cNvSpPr/>
          <p:nvPr/>
        </p:nvSpPr>
        <p:spPr>
          <a:xfrm>
            <a:off x="7092280" y="3823156"/>
            <a:ext cx="576064" cy="253916"/>
          </a:xfrm>
          <a:prstGeom prst="rect">
            <a:avLst/>
          </a:prstGeom>
        </p:spPr>
        <p:txBody>
          <a:bodyPr wrap="square">
            <a:spAutoFit/>
          </a:bodyPr>
          <a:lstStyle/>
          <a:p>
            <a:r>
              <a:rPr lang="en-US" altLang="ja-JP" sz="1050" dirty="0" smtClean="0">
                <a:latin typeface="HGS創英角ｺﾞｼｯｸUB" pitchFamily="50" charset="-128"/>
                <a:ea typeface="HGS創英角ｺﾞｼｯｸUB" pitchFamily="50" charset="-128"/>
              </a:rPr>
              <a:t>28TB</a:t>
            </a:r>
            <a:endParaRPr lang="en-US" altLang="ja-JP" sz="1050" dirty="0">
              <a:latin typeface="HGS創英角ｺﾞｼｯｸUB" pitchFamily="50" charset="-128"/>
              <a:ea typeface="HGS創英角ｺﾞｼｯｸUB" pitchFamily="50" charset="-128"/>
            </a:endParaRPr>
          </a:p>
        </p:txBody>
      </p:sp>
      <p:sp>
        <p:nvSpPr>
          <p:cNvPr id="369" name="テキスト ボックス 368"/>
          <p:cNvSpPr txBox="1"/>
          <p:nvPr/>
        </p:nvSpPr>
        <p:spPr>
          <a:xfrm>
            <a:off x="5173996" y="4175537"/>
            <a:ext cx="269977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dirty="0" smtClean="0">
                <a:solidFill>
                  <a:schemeClr val="accent6"/>
                </a:solidFill>
                <a:latin typeface="HGS創英角ｺﾞｼｯｸUB" pitchFamily="50" charset="-128"/>
                <a:ea typeface="HGS創英角ｺﾞｼｯｸUB" pitchFamily="50" charset="-128"/>
              </a:rPr>
              <a:t>ストレージノード </a:t>
            </a:r>
            <a:r>
              <a:rPr lang="en-US" altLang="ja-JP" dirty="0" smtClean="0">
                <a:solidFill>
                  <a:schemeClr val="accent6"/>
                </a:solidFill>
                <a:latin typeface="HGS創英角ｺﾞｼｯｸUB" pitchFamily="50" charset="-128"/>
                <a:ea typeface="HGS創英角ｺﾞｼｯｸUB" pitchFamily="50" charset="-128"/>
              </a:rPr>
              <a:t>X </a:t>
            </a:r>
            <a:r>
              <a:rPr kumimoji="1" lang="en-US" altLang="ja-JP" dirty="0" smtClean="0">
                <a:solidFill>
                  <a:schemeClr val="accent6"/>
                </a:solidFill>
                <a:latin typeface="HGS創英角ｺﾞｼｯｸUB" pitchFamily="50" charset="-128"/>
                <a:ea typeface="HGS創英角ｺﾞｼｯｸUB" pitchFamily="50" charset="-128"/>
              </a:rPr>
              <a:t>8</a:t>
            </a:r>
            <a:r>
              <a:rPr kumimoji="1" lang="ja-JP" altLang="en-US" dirty="0" smtClean="0">
                <a:solidFill>
                  <a:schemeClr val="accent6"/>
                </a:solidFill>
                <a:latin typeface="HGS創英角ｺﾞｼｯｸUB" pitchFamily="50" charset="-128"/>
                <a:ea typeface="HGS創英角ｺﾞｼｯｸUB" pitchFamily="50" charset="-128"/>
              </a:rPr>
              <a:t>　</a:t>
            </a:r>
            <a:endParaRPr kumimoji="1" lang="ja-JP" altLang="en-US" dirty="0">
              <a:solidFill>
                <a:schemeClr val="accent6"/>
              </a:solidFill>
              <a:latin typeface="HGS創英角ｺﾞｼｯｸUB" pitchFamily="50" charset="-128"/>
              <a:ea typeface="HGS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69"/>
                                        </p:tgtEl>
                                      </p:cBhvr>
                                    </p:animEffect>
                                    <p:set>
                                      <p:cBhvr>
                                        <p:cTn id="7" dur="1" fill="hold">
                                          <p:stCondLst>
                                            <p:cond delay="1999"/>
                                          </p:stCondLst>
                                        </p:cTn>
                                        <p:tgtEl>
                                          <p:spTgt spid="3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332"/>
                                        </p:tgtEl>
                                      </p:cBhvr>
                                    </p:animEffect>
                                    <p:set>
                                      <p:cBhvr>
                                        <p:cTn id="10" dur="1" fill="hold">
                                          <p:stCondLst>
                                            <p:cond delay="1999"/>
                                          </p:stCondLst>
                                        </p:cTn>
                                        <p:tgtEl>
                                          <p:spTgt spid="3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367"/>
                                        </p:tgtEl>
                                      </p:cBhvr>
                                    </p:animEffect>
                                    <p:set>
                                      <p:cBhvr>
                                        <p:cTn id="13" dur="1" fill="hold">
                                          <p:stCondLst>
                                            <p:cond delay="1999"/>
                                          </p:stCondLst>
                                        </p:cTn>
                                        <p:tgtEl>
                                          <p:spTgt spid="3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67" grpId="0"/>
      <p:bldP spid="3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rchitecture"/>
          <p:cNvPicPr>
            <a:picLocks noChangeAspect="1" noChangeArrowheads="1"/>
          </p:cNvPicPr>
          <p:nvPr/>
        </p:nvPicPr>
        <p:blipFill>
          <a:blip r:embed="rId2" cstate="print"/>
          <a:srcRect/>
          <a:stretch>
            <a:fillRect/>
          </a:stretch>
        </p:blipFill>
        <p:spPr bwMode="auto">
          <a:xfrm>
            <a:off x="3668112" y="980728"/>
            <a:ext cx="5475888" cy="5603492"/>
          </a:xfrm>
          <a:prstGeom prst="rect">
            <a:avLst/>
          </a:prstGeom>
          <a:noFill/>
        </p:spPr>
      </p:pic>
      <p:sp>
        <p:nvSpPr>
          <p:cNvPr id="6" name="正方形/長方形 5"/>
          <p:cNvSpPr/>
          <p:nvPr/>
        </p:nvSpPr>
        <p:spPr>
          <a:xfrm>
            <a:off x="323528" y="116632"/>
            <a:ext cx="3919664" cy="769441"/>
          </a:xfrm>
          <a:prstGeom prst="rect">
            <a:avLst/>
          </a:prstGeom>
        </p:spPr>
        <p:txBody>
          <a:bodyPr wrap="none">
            <a:spAutoFit/>
          </a:bodyPr>
          <a:lstStyle/>
          <a:p>
            <a:pPr algn="ctr"/>
            <a:r>
              <a:rPr lang="en-US" altLang="ja-JP" sz="4400" b="1" dirty="0" err="1" smtClean="0">
                <a:latin typeface="Arial Unicode MS" pitchFamily="50" charset="-128"/>
                <a:ea typeface="Arial Unicode MS" pitchFamily="50" charset="-128"/>
                <a:cs typeface="Arial Unicode MS" pitchFamily="50" charset="-128"/>
              </a:rPr>
              <a:t>dodai</a:t>
            </a:r>
            <a:r>
              <a:rPr lang="en-US" altLang="ja-JP" sz="4400" b="1" dirty="0" smtClean="0">
                <a:latin typeface="Arial Unicode MS" pitchFamily="50" charset="-128"/>
                <a:ea typeface="Arial Unicode MS" pitchFamily="50" charset="-128"/>
                <a:cs typeface="Arial Unicode MS" pitchFamily="50" charset="-128"/>
              </a:rPr>
              <a:t>-compute</a:t>
            </a:r>
            <a:endParaRPr lang="ja-JP" altLang="en-US" sz="4400" b="1" dirty="0" smtClean="0">
              <a:latin typeface="Arial Unicode MS" pitchFamily="50" charset="-128"/>
              <a:ea typeface="Arial Unicode MS" pitchFamily="50" charset="-128"/>
              <a:cs typeface="Arial Unicode MS" pitchFamily="50" charset="-128"/>
            </a:endParaRPr>
          </a:p>
        </p:txBody>
      </p:sp>
      <p:sp>
        <p:nvSpPr>
          <p:cNvPr id="7" name="正方形/長方形 6"/>
          <p:cNvSpPr/>
          <p:nvPr/>
        </p:nvSpPr>
        <p:spPr>
          <a:xfrm>
            <a:off x="179512" y="1268760"/>
            <a:ext cx="3570208" cy="4832092"/>
          </a:xfrm>
          <a:prstGeom prst="rect">
            <a:avLst/>
          </a:prstGeom>
        </p:spPr>
        <p:txBody>
          <a:bodyPr wrap="square">
            <a:spAutoFit/>
          </a:bodyPr>
          <a:lstStyle/>
          <a:p>
            <a:r>
              <a:rPr lang="en-US" altLang="ja-JP" sz="4400" dirty="0" err="1" smtClean="0">
                <a:latin typeface="HGP創英角ｺﾞｼｯｸUB" pitchFamily="50" charset="-128"/>
                <a:ea typeface="HGP創英角ｺﾞｼｯｸUB" pitchFamily="50" charset="-128"/>
                <a:cs typeface="Arial Unicode MS" pitchFamily="50" charset="-128"/>
              </a:rPr>
              <a:t>OpenStack</a:t>
            </a:r>
            <a:endParaRPr lang="en-US" altLang="ja-JP" sz="4400" dirty="0" smtClean="0">
              <a:latin typeface="HGP創英角ｺﾞｼｯｸUB" pitchFamily="50" charset="-128"/>
              <a:ea typeface="HGP創英角ｺﾞｼｯｸUB" pitchFamily="50" charset="-128"/>
              <a:cs typeface="Arial Unicode MS" pitchFamily="50" charset="-128"/>
            </a:endParaRPr>
          </a:p>
          <a:p>
            <a:r>
              <a:rPr lang="en-US" altLang="ja-JP" sz="4400" dirty="0" smtClean="0">
                <a:latin typeface="HGP創英角ｺﾞｼｯｸUB" pitchFamily="50" charset="-128"/>
                <a:ea typeface="HGP創英角ｺﾞｼｯｸUB" pitchFamily="50" charset="-128"/>
                <a:cs typeface="Arial Unicode MS" pitchFamily="50" charset="-128"/>
              </a:rPr>
              <a:t>Compute</a:t>
            </a:r>
          </a:p>
          <a:p>
            <a:r>
              <a:rPr lang="en-US" altLang="ja-JP" sz="4400" dirty="0" smtClean="0">
                <a:latin typeface="HGP創英角ｺﾞｼｯｸUB" pitchFamily="50" charset="-128"/>
                <a:ea typeface="HGP創英角ｺﾞｼｯｸUB" pitchFamily="50" charset="-128"/>
                <a:cs typeface="Arial Unicode MS" pitchFamily="50" charset="-128"/>
              </a:rPr>
              <a:t>nova </a:t>
            </a:r>
            <a:r>
              <a:rPr lang="ja-JP" altLang="en-US" sz="4400" dirty="0" smtClean="0">
                <a:latin typeface="HGP創英角ｺﾞｼｯｸUB" pitchFamily="50" charset="-128"/>
                <a:ea typeface="HGP創英角ｺﾞｼｯｸUB" pitchFamily="50" charset="-128"/>
                <a:cs typeface="Arial Unicode MS" pitchFamily="50" charset="-128"/>
              </a:rPr>
              <a:t>に</a:t>
            </a:r>
            <a:endParaRPr lang="en-US" altLang="ja-JP" sz="4400" dirty="0" smtClean="0">
              <a:latin typeface="HGP創英角ｺﾞｼｯｸUB" pitchFamily="50" charset="-128"/>
              <a:ea typeface="HGP創英角ｺﾞｼｯｸUB" pitchFamily="50" charset="-128"/>
              <a:cs typeface="Arial Unicode MS" pitchFamily="50" charset="-128"/>
            </a:endParaRPr>
          </a:p>
          <a:p>
            <a:r>
              <a:rPr lang="ja-JP" altLang="en-US" sz="4400" dirty="0" smtClean="0">
                <a:latin typeface="HGP創英角ｺﾞｼｯｸUB" pitchFamily="50" charset="-128"/>
                <a:ea typeface="HGP創英角ｺﾞｼｯｸUB" pitchFamily="50" charset="-128"/>
                <a:cs typeface="Arial Unicode MS" pitchFamily="50" charset="-128"/>
              </a:rPr>
              <a:t>ベアメタル</a:t>
            </a:r>
            <a:endParaRPr lang="en-US" altLang="ja-JP" sz="4400" dirty="0" smtClean="0">
              <a:latin typeface="HGP創英角ｺﾞｼｯｸUB" pitchFamily="50" charset="-128"/>
              <a:ea typeface="HGP創英角ｺﾞｼｯｸUB" pitchFamily="50" charset="-128"/>
              <a:cs typeface="Arial Unicode MS" pitchFamily="50" charset="-128"/>
            </a:endParaRPr>
          </a:p>
          <a:p>
            <a:r>
              <a:rPr lang="ja-JP" altLang="en-US" sz="4400" dirty="0" smtClean="0">
                <a:latin typeface="HGP創英角ｺﾞｼｯｸUB" pitchFamily="50" charset="-128"/>
                <a:ea typeface="HGP創英角ｺﾞｼｯｸUB" pitchFamily="50" charset="-128"/>
                <a:cs typeface="Arial Unicode MS" pitchFamily="50" charset="-128"/>
              </a:rPr>
              <a:t>対応部を追加</a:t>
            </a:r>
            <a:endParaRPr lang="en-US" altLang="ja-JP" sz="4400" dirty="0" smtClean="0">
              <a:latin typeface="HGP創英角ｺﾞｼｯｸUB" pitchFamily="50" charset="-128"/>
              <a:ea typeface="HGP創英角ｺﾞｼｯｸUB" pitchFamily="50" charset="-128"/>
              <a:cs typeface="Arial Unicode MS" pitchFamily="50" charset="-128"/>
            </a:endParaRPr>
          </a:p>
          <a:p>
            <a:endParaRPr lang="en-US" altLang="ja-JP" sz="4400" dirty="0" smtClean="0">
              <a:latin typeface="HGP創英角ｺﾞｼｯｸUB" pitchFamily="50" charset="-128"/>
              <a:ea typeface="HGP創英角ｺﾞｼｯｸUB" pitchFamily="50" charset="-128"/>
              <a:cs typeface="Arial Unicode MS" pitchFamily="50" charset="-128"/>
            </a:endParaRPr>
          </a:p>
          <a:p>
            <a:endParaRPr lang="ja-JP" altLang="en-US" sz="4400" dirty="0" smtClean="0">
              <a:latin typeface="HGP創英角ｺﾞｼｯｸUB" pitchFamily="50" charset="-128"/>
              <a:ea typeface="HGP創英角ｺﾞｼｯｸUB" pitchFamily="50" charset="-128"/>
              <a:cs typeface="Arial Unicode MS" pitchFamily="50"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rchitecture"/>
          <p:cNvPicPr>
            <a:picLocks noChangeAspect="1" noChangeArrowheads="1"/>
          </p:cNvPicPr>
          <p:nvPr/>
        </p:nvPicPr>
        <p:blipFill>
          <a:blip r:embed="rId2" cstate="print"/>
          <a:srcRect/>
          <a:stretch>
            <a:fillRect/>
          </a:stretch>
        </p:blipFill>
        <p:spPr bwMode="auto">
          <a:xfrm>
            <a:off x="3563888" y="908720"/>
            <a:ext cx="5472608" cy="5575254"/>
          </a:xfrm>
          <a:prstGeom prst="rect">
            <a:avLst/>
          </a:prstGeom>
          <a:noFill/>
        </p:spPr>
      </p:pic>
      <p:sp>
        <p:nvSpPr>
          <p:cNvPr id="7" name="正方形/長方形 6"/>
          <p:cNvSpPr/>
          <p:nvPr/>
        </p:nvSpPr>
        <p:spPr>
          <a:xfrm>
            <a:off x="323528" y="67271"/>
            <a:ext cx="3417923" cy="769441"/>
          </a:xfrm>
          <a:prstGeom prst="rect">
            <a:avLst/>
          </a:prstGeom>
        </p:spPr>
        <p:txBody>
          <a:bodyPr wrap="none">
            <a:spAutoFit/>
          </a:bodyPr>
          <a:lstStyle/>
          <a:p>
            <a:pPr algn="ctr"/>
            <a:r>
              <a:rPr lang="en-US" altLang="ja-JP" sz="4400" b="1" dirty="0" err="1" smtClean="0">
                <a:latin typeface="Arial Unicode MS" pitchFamily="50" charset="-128"/>
                <a:ea typeface="Arial Unicode MS" pitchFamily="50" charset="-128"/>
                <a:cs typeface="Arial Unicode MS" pitchFamily="50" charset="-128"/>
              </a:rPr>
              <a:t>dodai</a:t>
            </a:r>
            <a:r>
              <a:rPr lang="en-US" altLang="ja-JP" sz="4400" b="1" dirty="0" smtClean="0">
                <a:latin typeface="Arial Unicode MS" pitchFamily="50" charset="-128"/>
                <a:ea typeface="Arial Unicode MS" pitchFamily="50" charset="-128"/>
                <a:cs typeface="Arial Unicode MS" pitchFamily="50" charset="-128"/>
              </a:rPr>
              <a:t>-deploy</a:t>
            </a:r>
            <a:endParaRPr lang="ja-JP" altLang="en-US" sz="4400" b="1" dirty="0">
              <a:latin typeface="Arial Unicode MS" pitchFamily="50" charset="-128"/>
              <a:ea typeface="Arial Unicode MS" pitchFamily="50" charset="-128"/>
              <a:cs typeface="Arial Unicode MS" pitchFamily="50" charset="-128"/>
            </a:endParaRPr>
          </a:p>
        </p:txBody>
      </p:sp>
      <p:sp>
        <p:nvSpPr>
          <p:cNvPr id="8" name="正方形/長方形 7"/>
          <p:cNvSpPr/>
          <p:nvPr/>
        </p:nvSpPr>
        <p:spPr>
          <a:xfrm>
            <a:off x="251520" y="1052736"/>
            <a:ext cx="6192688" cy="4524315"/>
          </a:xfrm>
          <a:prstGeom prst="rect">
            <a:avLst/>
          </a:prstGeom>
        </p:spPr>
        <p:txBody>
          <a:bodyPr wrap="square">
            <a:spAutoFit/>
          </a:bodyPr>
          <a:lstStyle/>
          <a:p>
            <a:r>
              <a:rPr lang="en-US" altLang="ja-JP" sz="3600" dirty="0" err="1" smtClean="0">
                <a:latin typeface="HGP創英角ｺﾞｼｯｸUB" pitchFamily="50" charset="-128"/>
                <a:ea typeface="HGP創英角ｺﾞｼｯｸUB" pitchFamily="50" charset="-128"/>
                <a:cs typeface="Arial Unicode MS" pitchFamily="50" charset="-128"/>
              </a:rPr>
              <a:t>Puppet+MCollective</a:t>
            </a:r>
            <a:endParaRPr lang="en-US" altLang="ja-JP" sz="3600" dirty="0" smtClean="0">
              <a:latin typeface="HGP創英角ｺﾞｼｯｸUB" pitchFamily="50" charset="-128"/>
              <a:ea typeface="HGP創英角ｺﾞｼｯｸUB" pitchFamily="50" charset="-128"/>
              <a:cs typeface="Arial Unicode MS" pitchFamily="50" charset="-128"/>
            </a:endParaRPr>
          </a:p>
          <a:p>
            <a:r>
              <a:rPr lang="ja-JP" altLang="en-US" sz="3600" dirty="0" smtClean="0">
                <a:latin typeface="HGP創英角ｺﾞｼｯｸUB" pitchFamily="50" charset="-128"/>
                <a:ea typeface="HGP創英角ｺﾞｼｯｸUB" pitchFamily="50" charset="-128"/>
                <a:cs typeface="Arial Unicode MS" pitchFamily="50" charset="-128"/>
              </a:rPr>
              <a:t>により</a:t>
            </a:r>
            <a:endParaRPr lang="en-US" altLang="ja-JP" sz="3600" dirty="0" smtClean="0">
              <a:latin typeface="HGP創英角ｺﾞｼｯｸUB" pitchFamily="50" charset="-128"/>
              <a:ea typeface="HGP創英角ｺﾞｼｯｸUB" pitchFamily="50" charset="-128"/>
              <a:cs typeface="Arial Unicode MS" pitchFamily="50" charset="-128"/>
            </a:endParaRPr>
          </a:p>
          <a:p>
            <a:endParaRPr lang="en-US" altLang="ja-JP" sz="3600" dirty="0" smtClean="0">
              <a:latin typeface="HGP創英角ｺﾞｼｯｸUB" pitchFamily="50" charset="-128"/>
              <a:ea typeface="HGP創英角ｺﾞｼｯｸUB" pitchFamily="50" charset="-128"/>
              <a:cs typeface="Arial Unicode MS" pitchFamily="50" charset="-128"/>
            </a:endParaRPr>
          </a:p>
          <a:p>
            <a:endParaRPr lang="en-US" altLang="ja-JP" sz="3600" dirty="0" smtClean="0">
              <a:latin typeface="HGP創英角ｺﾞｼｯｸUB" pitchFamily="50" charset="-128"/>
              <a:ea typeface="HGP創英角ｺﾞｼｯｸUB" pitchFamily="50" charset="-128"/>
              <a:cs typeface="Arial Unicode MS" pitchFamily="50" charset="-128"/>
            </a:endParaRPr>
          </a:p>
          <a:p>
            <a:endParaRPr lang="en-US" altLang="ja-JP" sz="3600" dirty="0" smtClean="0">
              <a:latin typeface="HGP創英角ｺﾞｼｯｸUB" pitchFamily="50" charset="-128"/>
              <a:ea typeface="HGP創英角ｺﾞｼｯｸUB" pitchFamily="50" charset="-128"/>
              <a:cs typeface="Arial Unicode MS" pitchFamily="50" charset="-128"/>
            </a:endParaRPr>
          </a:p>
          <a:p>
            <a:r>
              <a:rPr lang="ja-JP" altLang="en-US" sz="3600" dirty="0" smtClean="0">
                <a:latin typeface="HGP創英角ｺﾞｼｯｸUB" pitchFamily="50" charset="-128"/>
                <a:ea typeface="HGP創英角ｺﾞｼｯｸUB" pitchFamily="50" charset="-128"/>
                <a:cs typeface="Arial Unicode MS" pitchFamily="50" charset="-128"/>
              </a:rPr>
              <a:t>コンポーネントの依存性を考慮して並列実行</a:t>
            </a:r>
            <a:endParaRPr lang="en-US" altLang="ja-JP" sz="3600" dirty="0" smtClean="0">
              <a:latin typeface="HGP創英角ｺﾞｼｯｸUB" pitchFamily="50" charset="-128"/>
              <a:ea typeface="HGP創英角ｺﾞｼｯｸUB" pitchFamily="50" charset="-128"/>
              <a:cs typeface="Arial Unicode MS" pitchFamily="50" charset="-128"/>
            </a:endParaRPr>
          </a:p>
          <a:p>
            <a:r>
              <a:rPr lang="ja-JP" altLang="en-US" sz="3600" dirty="0" smtClean="0">
                <a:latin typeface="HGP創英角ｺﾞｼｯｸUB" pitchFamily="50" charset="-128"/>
                <a:ea typeface="HGP創英角ｺﾞｼｯｸUB" pitchFamily="50" charset="-128"/>
                <a:cs typeface="Arial Unicode MS" pitchFamily="50" charset="-128"/>
              </a:rPr>
              <a:t>大規模デプロイメントに対応</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cstate="print"/>
          <a:srcRect/>
          <a:stretch>
            <a:fillRect/>
          </a:stretch>
        </p:blipFill>
        <p:spPr bwMode="auto">
          <a:xfrm>
            <a:off x="107504" y="3284984"/>
            <a:ext cx="2160240" cy="2343818"/>
          </a:xfrm>
          <a:prstGeom prst="rect">
            <a:avLst/>
          </a:prstGeom>
          <a:noFill/>
          <a:ln w="9525">
            <a:noFill/>
            <a:miter lim="800000"/>
            <a:headEnd/>
            <a:tailEnd/>
          </a:ln>
        </p:spPr>
      </p:pic>
      <p:sp>
        <p:nvSpPr>
          <p:cNvPr id="9" name="角丸四角形 8"/>
          <p:cNvSpPr/>
          <p:nvPr/>
        </p:nvSpPr>
        <p:spPr>
          <a:xfrm>
            <a:off x="2627784" y="3068960"/>
            <a:ext cx="6120680" cy="3312368"/>
          </a:xfrm>
          <a:prstGeom prst="roundRect">
            <a:avLst>
              <a:gd name="adj" fmla="val 5071"/>
            </a:avLst>
          </a:prstGeom>
          <a:solidFill>
            <a:schemeClr val="accent6">
              <a:lumMod val="75000"/>
              <a:alpha val="40000"/>
            </a:schemeClr>
          </a:solid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95536" y="0"/>
            <a:ext cx="8229600" cy="1143000"/>
          </a:xfrm>
        </p:spPr>
        <p:txBody>
          <a:bodyPr/>
          <a:lstStyle/>
          <a:p>
            <a:r>
              <a:rPr lang="ja-JP" altLang="en-US" sz="2400" dirty="0" smtClean="0">
                <a:latin typeface="HGS創英角ｺﾞｼｯｸUB" pitchFamily="50" charset="-128"/>
                <a:ea typeface="HGS創英角ｺﾞｼｯｸUB" pitchFamily="50" charset="-128"/>
              </a:rPr>
              <a:t>ユースケース</a:t>
            </a:r>
            <a:r>
              <a:rPr lang="en-US" altLang="ja-JP" sz="2400" dirty="0" smtClean="0">
                <a:latin typeface="HGS創英角ｺﾞｼｯｸUB" pitchFamily="50" charset="-128"/>
                <a:ea typeface="HGS創英角ｺﾞｼｯｸUB" pitchFamily="50" charset="-128"/>
              </a:rPr>
              <a:t>(1)</a:t>
            </a:r>
            <a:r>
              <a:rPr lang="en-US" altLang="ja-JP" dirty="0" smtClean="0">
                <a:ea typeface="HGS創英角ｺﾞｼｯｸUB" pitchFamily="50" charset="-128"/>
              </a:rPr>
              <a:t/>
            </a:r>
            <a:br>
              <a:rPr lang="en-US" altLang="ja-JP" dirty="0" smtClean="0">
                <a:ea typeface="HGS創英角ｺﾞｼｯｸUB" pitchFamily="50" charset="-128"/>
              </a:rPr>
            </a:br>
            <a:r>
              <a:rPr lang="ja-JP" altLang="en-US" dirty="0" smtClean="0">
                <a:ea typeface="HGS創英角ｺﾞｼｯｸUB" pitchFamily="50" charset="-128"/>
              </a:rPr>
              <a:t>物理マシンとしての利用</a:t>
            </a:r>
            <a:r>
              <a:rPr lang="en-US" altLang="ja-JP" dirty="0" smtClean="0">
                <a:ea typeface="HGS創英角ｺﾞｼｯｸUB" pitchFamily="50" charset="-128"/>
              </a:rPr>
              <a:t/>
            </a:r>
            <a:br>
              <a:rPr lang="en-US" altLang="ja-JP" dirty="0" smtClean="0">
                <a:ea typeface="HGS創英角ｺﾞｼｯｸUB" pitchFamily="50" charset="-128"/>
              </a:rPr>
            </a:br>
            <a:r>
              <a:rPr lang="en-US" altLang="ja-JP" sz="1400" dirty="0" smtClean="0">
                <a:ea typeface="HGS創英角ｺﾞｼｯｸUB" pitchFamily="50" charset="-128"/>
              </a:rPr>
              <a:t>(</a:t>
            </a:r>
            <a:r>
              <a:rPr lang="ja-JP" altLang="en-US" sz="1400" dirty="0" smtClean="0">
                <a:ea typeface="HGS創英角ｺﾞｼｯｸUB" pitchFamily="50" charset="-128"/>
              </a:rPr>
              <a:t>アプリケーションはすべて利用者が用意</a:t>
            </a:r>
            <a:r>
              <a:rPr lang="en-US" altLang="ja-JP" sz="1400" dirty="0" smtClean="0">
                <a:ea typeface="HGS創英角ｺﾞｼｯｸUB" pitchFamily="50" charset="-128"/>
              </a:rPr>
              <a:t>)</a:t>
            </a:r>
            <a:endParaRPr kumimoji="1" lang="ja-JP" altLang="en-US" sz="1400" dirty="0">
              <a:ea typeface="HGS創英角ｺﾞｼｯｸUB" pitchFamily="50" charset="-128"/>
            </a:endParaRPr>
          </a:p>
        </p:txBody>
      </p:sp>
      <p:pic>
        <p:nvPicPr>
          <p:cNvPr id="1026" name="Picture 2"/>
          <p:cNvPicPr>
            <a:picLocks noChangeAspect="1" noChangeArrowheads="1"/>
          </p:cNvPicPr>
          <p:nvPr/>
        </p:nvPicPr>
        <p:blipFill>
          <a:blip r:embed="rId3" cstate="print"/>
          <a:srcRect/>
          <a:stretch>
            <a:fillRect/>
          </a:stretch>
        </p:blipFill>
        <p:spPr bwMode="auto">
          <a:xfrm>
            <a:off x="611560" y="1268760"/>
            <a:ext cx="2160240" cy="1580062"/>
          </a:xfrm>
          <a:prstGeom prst="rect">
            <a:avLst/>
          </a:prstGeom>
          <a:noFill/>
          <a:ln w="25400">
            <a:solidFill>
              <a:schemeClr val="tx1">
                <a:lumMod val="50000"/>
                <a:lumOff val="50000"/>
              </a:schemeClr>
            </a:solidFill>
            <a:miter lim="800000"/>
            <a:headEnd/>
            <a:tailEnd/>
          </a:ln>
        </p:spPr>
      </p:pic>
      <p:sp>
        <p:nvSpPr>
          <p:cNvPr id="8" name="角丸四角形 7"/>
          <p:cNvSpPr/>
          <p:nvPr/>
        </p:nvSpPr>
        <p:spPr>
          <a:xfrm>
            <a:off x="6660232" y="3284984"/>
            <a:ext cx="1872208" cy="2880320"/>
          </a:xfrm>
          <a:prstGeom prst="roundRect">
            <a:avLst>
              <a:gd name="adj" fmla="val 7215"/>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3491880" y="6237312"/>
            <a:ext cx="2808312" cy="3600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研究クラウドへと</a:t>
            </a:r>
            <a:r>
              <a:rPr kumimoji="1" lang="en-US" altLang="ja-JP" sz="1400" dirty="0" smtClean="0">
                <a:latin typeface="HGS創英角ｺﾞｼｯｸUB" pitchFamily="50" charset="-128"/>
                <a:ea typeface="HGS創英角ｺﾞｼｯｸUB" pitchFamily="50" charset="-128"/>
              </a:rPr>
              <a:t>VLAN</a:t>
            </a:r>
            <a:r>
              <a:rPr kumimoji="1" lang="ja-JP" altLang="en-US" sz="1400" dirty="0" smtClean="0">
                <a:latin typeface="HGS創英角ｺﾞｼｯｸUB" pitchFamily="50" charset="-128"/>
                <a:ea typeface="HGS創英角ｺﾞｼｯｸUB" pitchFamily="50" charset="-128"/>
              </a:rPr>
              <a:t>張り出し</a:t>
            </a:r>
            <a:endParaRPr kumimoji="1" lang="ja-JP" altLang="en-US" sz="1400" dirty="0">
              <a:latin typeface="HGS創英角ｺﾞｼｯｸUB" pitchFamily="50" charset="-128"/>
              <a:ea typeface="HGS創英角ｺﾞｼｯｸUB" pitchFamily="50" charset="-128"/>
            </a:endParaRPr>
          </a:p>
        </p:txBody>
      </p:sp>
      <p:sp>
        <p:nvSpPr>
          <p:cNvPr id="11" name="角丸四角形 10"/>
          <p:cNvSpPr/>
          <p:nvPr/>
        </p:nvSpPr>
        <p:spPr>
          <a:xfrm>
            <a:off x="6948264" y="5949280"/>
            <a:ext cx="1656184" cy="3600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研究室</a:t>
            </a:r>
            <a:r>
              <a:rPr kumimoji="1" lang="en-US" altLang="ja-JP" sz="1400" dirty="0" smtClean="0">
                <a:latin typeface="HGS創英角ｺﾞｼｯｸUB" pitchFamily="50" charset="-128"/>
                <a:ea typeface="HGS創英角ｺﾞｼｯｸUB" pitchFamily="50" charset="-128"/>
              </a:rPr>
              <a:t>VLAN</a:t>
            </a:r>
            <a:endParaRPr kumimoji="1" lang="ja-JP" altLang="en-US" sz="1400" dirty="0">
              <a:latin typeface="HGS創英角ｺﾞｼｯｸUB" pitchFamily="50" charset="-128"/>
              <a:ea typeface="HGS創英角ｺﾞｼｯｸUB" pitchFamily="50" charset="-128"/>
            </a:endParaRPr>
          </a:p>
        </p:txBody>
      </p:sp>
      <p:sp>
        <p:nvSpPr>
          <p:cNvPr id="12" name="正方形/長方形 11"/>
          <p:cNvSpPr/>
          <p:nvPr/>
        </p:nvSpPr>
        <p:spPr>
          <a:xfrm>
            <a:off x="3203848" y="5517232"/>
            <a:ext cx="28083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smtClean="0">
                <a:solidFill>
                  <a:schemeClr val="bg1"/>
                </a:solidFill>
              </a:rPr>
              <a:t>物理マシン</a:t>
            </a:r>
            <a:r>
              <a:rPr lang="en-US" altLang="ja-JP" sz="1200" b="1" dirty="0" smtClean="0">
                <a:solidFill>
                  <a:schemeClr val="bg1"/>
                </a:solidFill>
              </a:rPr>
              <a:t>:</a:t>
            </a:r>
          </a:p>
          <a:p>
            <a:r>
              <a:rPr lang="en-US" altLang="ja-JP" sz="1200" b="1" dirty="0" smtClean="0">
                <a:solidFill>
                  <a:schemeClr val="bg1"/>
                </a:solidFill>
              </a:rPr>
              <a:t>    CPU: Xeon X5650(2.66GHz, 6C/12T)x2</a:t>
            </a:r>
          </a:p>
          <a:p>
            <a:r>
              <a:rPr lang="en-US" altLang="ja-JP" sz="1200" b="1" dirty="0" smtClean="0">
                <a:solidFill>
                  <a:schemeClr val="bg1"/>
                </a:solidFill>
              </a:rPr>
              <a:t>    Memory: 96GB, HDD</a:t>
            </a:r>
            <a:r>
              <a:rPr lang="ja-JP" altLang="en-US" sz="1200" b="1" dirty="0" smtClean="0">
                <a:solidFill>
                  <a:schemeClr val="bg1"/>
                </a:solidFill>
              </a:rPr>
              <a:t>： </a:t>
            </a:r>
            <a:r>
              <a:rPr lang="en-US" altLang="ja-JP" sz="1200" b="1" dirty="0" smtClean="0">
                <a:solidFill>
                  <a:schemeClr val="bg1"/>
                </a:solidFill>
              </a:rPr>
              <a:t>2.7TB</a:t>
            </a:r>
            <a:endParaRPr kumimoji="1" lang="ja-JP" altLang="en-US" sz="1200" b="1" dirty="0">
              <a:solidFill>
                <a:schemeClr val="bg1"/>
              </a:solidFill>
            </a:endParaRPr>
          </a:p>
        </p:txBody>
      </p:sp>
      <p:sp>
        <p:nvSpPr>
          <p:cNvPr id="16" name="正方形/長方形 15"/>
          <p:cNvSpPr/>
          <p:nvPr/>
        </p:nvSpPr>
        <p:spPr>
          <a:xfrm>
            <a:off x="2025086" y="3653902"/>
            <a:ext cx="14401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カギ線コネクタ 22"/>
          <p:cNvCxnSpPr>
            <a:stCxn id="16" idx="3"/>
            <a:endCxn id="34" idx="1"/>
          </p:cNvCxnSpPr>
          <p:nvPr/>
        </p:nvCxnSpPr>
        <p:spPr>
          <a:xfrm>
            <a:off x="2169102" y="3761914"/>
            <a:ext cx="890730" cy="1719314"/>
          </a:xfrm>
          <a:prstGeom prst="bentConnector3">
            <a:avLst>
              <a:gd name="adj1" fmla="val 3604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3203848" y="4869160"/>
            <a:ext cx="28083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smtClean="0">
                <a:solidFill>
                  <a:schemeClr val="bg1"/>
                </a:solidFill>
              </a:rPr>
              <a:t>OS:</a:t>
            </a:r>
          </a:p>
          <a:p>
            <a:r>
              <a:rPr lang="en-US" altLang="ja-JP" sz="1200" b="1" dirty="0" smtClean="0">
                <a:solidFill>
                  <a:schemeClr val="bg1"/>
                </a:solidFill>
              </a:rPr>
              <a:t>    </a:t>
            </a:r>
            <a:r>
              <a:rPr lang="en-US" altLang="ja-JP" sz="1200" b="1" dirty="0" err="1" smtClean="0">
                <a:solidFill>
                  <a:schemeClr val="bg1"/>
                </a:solidFill>
              </a:rPr>
              <a:t>Ubuntu</a:t>
            </a:r>
            <a:r>
              <a:rPr lang="en-US" altLang="ja-JP" sz="1200" b="1" dirty="0" smtClean="0">
                <a:solidFill>
                  <a:schemeClr val="bg1"/>
                </a:solidFill>
              </a:rPr>
              <a:t> Server 11.10 64bit</a:t>
            </a:r>
          </a:p>
          <a:p>
            <a:r>
              <a:rPr lang="en-US" altLang="ja-JP" sz="1200" b="1" dirty="0" smtClean="0">
                <a:solidFill>
                  <a:schemeClr val="bg1"/>
                </a:solidFill>
              </a:rPr>
              <a:t>    Cent OS 5.6 / 6.2 64bit</a:t>
            </a:r>
          </a:p>
        </p:txBody>
      </p:sp>
      <p:sp>
        <p:nvSpPr>
          <p:cNvPr id="33" name="正方形/長方形 32"/>
          <p:cNvSpPr/>
          <p:nvPr/>
        </p:nvSpPr>
        <p:spPr>
          <a:xfrm>
            <a:off x="3203848" y="3717032"/>
            <a:ext cx="2808312" cy="108012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400" dirty="0" smtClean="0">
              <a:solidFill>
                <a:schemeClr val="accent5">
                  <a:lumMod val="50000"/>
                </a:schemeClr>
              </a:solidFill>
              <a:latin typeface="HGS創英角ｺﾞｼｯｸUB" pitchFamily="50" charset="-128"/>
              <a:ea typeface="HGS創英角ｺﾞｼｯｸUB" pitchFamily="50" charset="-128"/>
            </a:endParaRPr>
          </a:p>
          <a:p>
            <a:pPr algn="ctr"/>
            <a:r>
              <a:rPr kumimoji="1" lang="ja-JP" altLang="en-US" sz="1400" dirty="0" smtClean="0">
                <a:solidFill>
                  <a:schemeClr val="accent5">
                    <a:lumMod val="50000"/>
                  </a:schemeClr>
                </a:solidFill>
                <a:latin typeface="HGS創英角ｺﾞｼｯｸUB" pitchFamily="50" charset="-128"/>
                <a:ea typeface="HGS創英角ｺﾞｼｯｸUB" pitchFamily="50" charset="-128"/>
              </a:rPr>
              <a:t>・並列処理フレームワーク</a:t>
            </a:r>
            <a:endParaRPr kumimoji="1" lang="en-US" altLang="ja-JP" sz="1400" dirty="0" smtClean="0">
              <a:solidFill>
                <a:schemeClr val="accent5">
                  <a:lumMod val="50000"/>
                </a:schemeClr>
              </a:solidFill>
              <a:latin typeface="HGS創英角ｺﾞｼｯｸUB" pitchFamily="50" charset="-128"/>
              <a:ea typeface="HGS創英角ｺﾞｼｯｸUB" pitchFamily="50" charset="-128"/>
            </a:endParaRPr>
          </a:p>
          <a:p>
            <a:pPr algn="ctr"/>
            <a:r>
              <a:rPr kumimoji="1" lang="ja-JP" altLang="en-US" sz="1400" dirty="0" smtClean="0">
                <a:solidFill>
                  <a:schemeClr val="accent5">
                    <a:lumMod val="50000"/>
                  </a:schemeClr>
                </a:solidFill>
                <a:latin typeface="HGS創英角ｺﾞｼｯｸUB" pitchFamily="50" charset="-128"/>
                <a:ea typeface="HGS創英角ｺﾞｼｯｸUB" pitchFamily="50" charset="-128"/>
              </a:rPr>
              <a:t>・アプリケーションサーバ</a:t>
            </a:r>
            <a:endParaRPr kumimoji="1" lang="en-US" altLang="ja-JP" sz="1400" dirty="0" smtClean="0">
              <a:solidFill>
                <a:schemeClr val="accent5">
                  <a:lumMod val="50000"/>
                </a:schemeClr>
              </a:solidFill>
              <a:latin typeface="HGS創英角ｺﾞｼｯｸUB" pitchFamily="50" charset="-128"/>
              <a:ea typeface="HGS創英角ｺﾞｼｯｸUB" pitchFamily="50" charset="-128"/>
            </a:endParaRPr>
          </a:p>
          <a:p>
            <a:pPr algn="ctr"/>
            <a:r>
              <a:rPr lang="en-US" altLang="ja-JP" sz="1400" dirty="0" smtClean="0">
                <a:solidFill>
                  <a:schemeClr val="accent5">
                    <a:lumMod val="50000"/>
                  </a:schemeClr>
                </a:solidFill>
                <a:latin typeface="HGS創英角ｺﾞｼｯｸUB" pitchFamily="50" charset="-128"/>
                <a:ea typeface="HGS創英角ｺﾞｼｯｸUB" pitchFamily="50" charset="-128"/>
              </a:rPr>
              <a:t>…</a:t>
            </a:r>
            <a:endParaRPr kumimoji="1" lang="ja-JP" altLang="en-US" sz="1400" dirty="0">
              <a:solidFill>
                <a:schemeClr val="accent5">
                  <a:lumMod val="50000"/>
                </a:schemeClr>
              </a:solidFill>
              <a:latin typeface="HGS創英角ｺﾞｼｯｸUB" pitchFamily="50" charset="-128"/>
              <a:ea typeface="HGS創英角ｺﾞｼｯｸUB" pitchFamily="50" charset="-128"/>
            </a:endParaRPr>
          </a:p>
        </p:txBody>
      </p:sp>
      <p:sp>
        <p:nvSpPr>
          <p:cNvPr id="34" name="左中かっこ 33"/>
          <p:cNvSpPr/>
          <p:nvPr/>
        </p:nvSpPr>
        <p:spPr>
          <a:xfrm>
            <a:off x="3059832" y="4869160"/>
            <a:ext cx="72008" cy="122413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角丸四角形 36"/>
          <p:cNvSpPr/>
          <p:nvPr/>
        </p:nvSpPr>
        <p:spPr>
          <a:xfrm>
            <a:off x="3779912" y="3284984"/>
            <a:ext cx="2736304" cy="648072"/>
          </a:xfrm>
          <a:prstGeom prst="round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HGS創英角ｺﾞｼｯｸUB" pitchFamily="50" charset="-128"/>
                <a:ea typeface="HGS創英角ｺﾞｼｯｸUB" pitchFamily="50" charset="-128"/>
              </a:rPr>
              <a:t>(2)</a:t>
            </a:r>
            <a:r>
              <a:rPr kumimoji="1" lang="ja-JP" altLang="en-US" sz="1400" dirty="0" smtClean="0">
                <a:solidFill>
                  <a:schemeClr val="tx1"/>
                </a:solidFill>
                <a:latin typeface="HGS創英角ｺﾞｼｯｸUB" pitchFamily="50" charset="-128"/>
                <a:ea typeface="HGS創英角ｺﾞｼｯｸUB" pitchFamily="50" charset="-128"/>
              </a:rPr>
              <a:t>任意のアプリケーションを</a:t>
            </a:r>
            <a:endParaRPr kumimoji="1" lang="en-US" altLang="ja-JP" sz="1400" dirty="0" smtClean="0">
              <a:solidFill>
                <a:schemeClr val="tx1"/>
              </a:solidFill>
              <a:latin typeface="HGS創英角ｺﾞｼｯｸUB" pitchFamily="50" charset="-128"/>
              <a:ea typeface="HGS創英角ｺﾞｼｯｸUB" pitchFamily="50" charset="-128"/>
            </a:endParaRPr>
          </a:p>
          <a:p>
            <a:pPr algn="ctr"/>
            <a:r>
              <a:rPr kumimoji="1" lang="ja-JP" altLang="en-US" sz="1400" dirty="0" smtClean="0">
                <a:solidFill>
                  <a:schemeClr val="tx1"/>
                </a:solidFill>
                <a:latin typeface="HGS創英角ｺﾞｼｯｸUB" pitchFamily="50" charset="-128"/>
                <a:ea typeface="HGS創英角ｺﾞｼｯｸUB" pitchFamily="50" charset="-128"/>
              </a:rPr>
              <a:t>インストール</a:t>
            </a:r>
            <a:endParaRPr kumimoji="1" lang="ja-JP" altLang="en-US" sz="1400" dirty="0">
              <a:solidFill>
                <a:schemeClr val="tx1"/>
              </a:solidFill>
              <a:latin typeface="HGS創英角ｺﾞｼｯｸUB" pitchFamily="50" charset="-128"/>
              <a:ea typeface="HGS創英角ｺﾞｼｯｸUB" pitchFamily="50" charset="-128"/>
            </a:endParaRPr>
          </a:p>
        </p:txBody>
      </p:sp>
      <p:pic>
        <p:nvPicPr>
          <p:cNvPr id="38" name="Picture 2" descr="C:\Documents and Settings\test\My Documents\Downloads\MC900428957.WMF"/>
          <p:cNvPicPr>
            <a:picLocks noChangeAspect="1" noChangeArrowheads="1"/>
          </p:cNvPicPr>
          <p:nvPr/>
        </p:nvPicPr>
        <p:blipFill>
          <a:blip r:embed="rId4" cstate="print"/>
          <a:srcRect/>
          <a:stretch>
            <a:fillRect/>
          </a:stretch>
        </p:blipFill>
        <p:spPr bwMode="auto">
          <a:xfrm>
            <a:off x="7308304" y="3429000"/>
            <a:ext cx="745992" cy="720080"/>
          </a:xfrm>
          <a:prstGeom prst="rect">
            <a:avLst/>
          </a:prstGeom>
          <a:noFill/>
        </p:spPr>
      </p:pic>
      <p:cxnSp>
        <p:nvCxnSpPr>
          <p:cNvPr id="39" name="カギ線コネクタ 38"/>
          <p:cNvCxnSpPr>
            <a:stCxn id="38" idx="1"/>
            <a:endCxn id="33" idx="3"/>
          </p:cNvCxnSpPr>
          <p:nvPr/>
        </p:nvCxnSpPr>
        <p:spPr>
          <a:xfrm rot="10800000" flipV="1">
            <a:off x="6012160" y="3789040"/>
            <a:ext cx="1296144" cy="468052"/>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2" name="Picture 4" descr="C:\Documents and Settings\Administrator\デスクトップ\ACID4dc39a57cf9186d5b528a53c_MC900428969.WMF"/>
          <p:cNvPicPr>
            <a:picLocks noChangeAspect="1" noChangeArrowheads="1"/>
          </p:cNvPicPr>
          <p:nvPr/>
        </p:nvPicPr>
        <p:blipFill>
          <a:blip r:embed="rId5" cstate="print"/>
          <a:srcRect/>
          <a:stretch>
            <a:fillRect/>
          </a:stretch>
        </p:blipFill>
        <p:spPr bwMode="auto">
          <a:xfrm>
            <a:off x="7380312" y="4509120"/>
            <a:ext cx="623510" cy="864096"/>
          </a:xfrm>
          <a:prstGeom prst="rect">
            <a:avLst/>
          </a:prstGeom>
          <a:noFill/>
        </p:spPr>
      </p:pic>
      <p:pic>
        <p:nvPicPr>
          <p:cNvPr id="43" name="Picture 4" descr="C:\Documents and Settings\Administrator\デスクトップ\ACID4dc39a57cf9186d5b528a53c_MC900428969.WMF"/>
          <p:cNvPicPr>
            <a:picLocks noChangeAspect="1" noChangeArrowheads="1"/>
          </p:cNvPicPr>
          <p:nvPr/>
        </p:nvPicPr>
        <p:blipFill>
          <a:blip r:embed="rId5" cstate="print"/>
          <a:srcRect/>
          <a:stretch>
            <a:fillRect/>
          </a:stretch>
        </p:blipFill>
        <p:spPr bwMode="auto">
          <a:xfrm>
            <a:off x="5868144" y="5517232"/>
            <a:ext cx="432048" cy="598757"/>
          </a:xfrm>
          <a:prstGeom prst="rect">
            <a:avLst/>
          </a:prstGeom>
          <a:noFill/>
        </p:spPr>
      </p:pic>
      <p:pic>
        <p:nvPicPr>
          <p:cNvPr id="44" name="図 4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148064" y="4889202"/>
            <a:ext cx="792088" cy="267990"/>
          </a:xfrm>
          <a:prstGeom prst="rect">
            <a:avLst/>
          </a:prstGeom>
          <a:ln>
            <a:solidFill>
              <a:schemeClr val="bg1">
                <a:lumMod val="50000"/>
              </a:schemeClr>
            </a:solidFill>
          </a:ln>
        </p:spPr>
      </p:pic>
      <p:pic>
        <p:nvPicPr>
          <p:cNvPr id="45" name="図 4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436096" y="5157192"/>
            <a:ext cx="799752" cy="305577"/>
          </a:xfrm>
          <a:prstGeom prst="rect">
            <a:avLst/>
          </a:prstGeom>
          <a:solidFill>
            <a:schemeClr val="bg1"/>
          </a:solidFill>
          <a:ln>
            <a:solidFill>
              <a:schemeClr val="bg1">
                <a:lumMod val="50000"/>
              </a:schemeClr>
            </a:solidFill>
          </a:ln>
        </p:spPr>
      </p:pic>
      <p:cxnSp>
        <p:nvCxnSpPr>
          <p:cNvPr id="47" name="直線矢印コネクタ 46"/>
          <p:cNvCxnSpPr/>
          <p:nvPr/>
        </p:nvCxnSpPr>
        <p:spPr>
          <a:xfrm>
            <a:off x="5796136" y="4581128"/>
            <a:ext cx="1656184" cy="792088"/>
          </a:xfrm>
          <a:prstGeom prst="straightConnector1">
            <a:avLst/>
          </a:prstGeom>
          <a:ln w="254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カギ線コネクタ 47"/>
          <p:cNvCxnSpPr/>
          <p:nvPr/>
        </p:nvCxnSpPr>
        <p:spPr>
          <a:xfrm rot="16200000" flipV="1">
            <a:off x="1547664" y="4509120"/>
            <a:ext cx="2016224" cy="864096"/>
          </a:xfrm>
          <a:prstGeom prst="bentConnector3">
            <a:avLst>
              <a:gd name="adj1" fmla="val -636"/>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角丸四角形吹き出し 51"/>
          <p:cNvSpPr/>
          <p:nvPr/>
        </p:nvSpPr>
        <p:spPr>
          <a:xfrm>
            <a:off x="395536" y="6021288"/>
            <a:ext cx="2232248" cy="576064"/>
          </a:xfrm>
          <a:prstGeom prst="wedgeRoundRectCallout">
            <a:avLst>
              <a:gd name="adj1" fmla="val 37933"/>
              <a:gd name="adj2" fmla="val -75593"/>
              <a:gd name="adj3" fmla="val 16667"/>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S創英角ｺﾞｼｯｸUB" pitchFamily="50" charset="-128"/>
                <a:ea typeface="HGS創英角ｺﾞｼｯｸUB" pitchFamily="50" charset="-128"/>
              </a:rPr>
              <a:t>(3)</a:t>
            </a:r>
            <a:r>
              <a:rPr lang="ja-JP" altLang="en-US" sz="1400" dirty="0" smtClean="0">
                <a:solidFill>
                  <a:schemeClr val="tx1"/>
                </a:solidFill>
                <a:latin typeface="HGS創英角ｺﾞｼｯｸUB" pitchFamily="50" charset="-128"/>
                <a:ea typeface="HGS創英角ｺﾞｼｯｸUB" pitchFamily="50" charset="-128"/>
              </a:rPr>
              <a:t>不要になったら返却</a:t>
            </a:r>
            <a:endParaRPr lang="en-US" altLang="ja-JP" sz="1400" dirty="0" smtClean="0">
              <a:solidFill>
                <a:schemeClr val="tx1"/>
              </a:solidFill>
              <a:latin typeface="HGS創英角ｺﾞｼｯｸUB" pitchFamily="50" charset="-128"/>
              <a:ea typeface="HGS創英角ｺﾞｼｯｸUB" pitchFamily="50" charset="-128"/>
            </a:endParaRPr>
          </a:p>
          <a:p>
            <a:pPr algn="r"/>
            <a:r>
              <a:rPr kumimoji="1" lang="en-US" altLang="ja-JP" sz="1000" dirty="0" smtClean="0">
                <a:solidFill>
                  <a:schemeClr val="tx1"/>
                </a:solidFill>
                <a:latin typeface="HGS創英角ｺﾞｼｯｸUB" pitchFamily="50" charset="-128"/>
                <a:ea typeface="HGS創英角ｺﾞｼｯｸUB" pitchFamily="50" charset="-128"/>
              </a:rPr>
              <a:t>(</a:t>
            </a:r>
            <a:r>
              <a:rPr kumimoji="1" lang="ja-JP" altLang="en-US" sz="1000" dirty="0" smtClean="0">
                <a:solidFill>
                  <a:schemeClr val="tx1"/>
                </a:solidFill>
                <a:latin typeface="HGS創英角ｺﾞｼｯｸUB" pitchFamily="50" charset="-128"/>
                <a:ea typeface="HGS創英角ｺﾞｼｯｸUB" pitchFamily="50" charset="-128"/>
              </a:rPr>
              <a:t>自動的にクリーンアップ</a:t>
            </a:r>
            <a:r>
              <a:rPr kumimoji="1" lang="en-US" altLang="ja-JP" sz="1000" dirty="0" smtClean="0">
                <a:solidFill>
                  <a:schemeClr val="tx1"/>
                </a:solidFill>
                <a:latin typeface="HGS創英角ｺﾞｼｯｸUB" pitchFamily="50" charset="-128"/>
                <a:ea typeface="HGS創英角ｺﾞｼｯｸUB" pitchFamily="50" charset="-128"/>
              </a:rPr>
              <a:t>)</a:t>
            </a:r>
            <a:endParaRPr kumimoji="1" lang="ja-JP" altLang="en-US" sz="1000" dirty="0">
              <a:solidFill>
                <a:schemeClr val="tx1"/>
              </a:solidFill>
              <a:latin typeface="HGS創英角ｺﾞｼｯｸUB" pitchFamily="50" charset="-128"/>
              <a:ea typeface="HGS創英角ｺﾞｼｯｸUB" pitchFamily="50" charset="-128"/>
            </a:endParaRPr>
          </a:p>
        </p:txBody>
      </p:sp>
      <p:sp>
        <p:nvSpPr>
          <p:cNvPr id="53" name="角丸四角形 52"/>
          <p:cNvSpPr/>
          <p:nvPr/>
        </p:nvSpPr>
        <p:spPr>
          <a:xfrm>
            <a:off x="6372200" y="4869160"/>
            <a:ext cx="720080" cy="28803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t>連携</a:t>
            </a:r>
            <a:endParaRPr kumimoji="1" lang="ja-JP" altLang="en-US" sz="1200" b="1" dirty="0"/>
          </a:p>
        </p:txBody>
      </p:sp>
      <p:sp>
        <p:nvSpPr>
          <p:cNvPr id="54" name="フローチャート : 磁気ディスク 53"/>
          <p:cNvSpPr/>
          <p:nvPr/>
        </p:nvSpPr>
        <p:spPr>
          <a:xfrm>
            <a:off x="7596336" y="5157192"/>
            <a:ext cx="604867" cy="504056"/>
          </a:xfrm>
          <a:prstGeom prst="flowChartMagneticDisk">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p:cNvSpPr/>
          <p:nvPr/>
        </p:nvSpPr>
        <p:spPr>
          <a:xfrm>
            <a:off x="6876256" y="5445224"/>
            <a:ext cx="1080120" cy="4320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smtClean="0"/>
              <a:t>既存マシン</a:t>
            </a:r>
            <a:endParaRPr lang="en-US" altLang="ja-JP" sz="1200" b="1" dirty="0" smtClean="0"/>
          </a:p>
          <a:p>
            <a:pPr algn="ctr"/>
            <a:r>
              <a:rPr kumimoji="1" lang="en-US" altLang="ja-JP" sz="1200" b="1" dirty="0" smtClean="0"/>
              <a:t>NFS</a:t>
            </a:r>
            <a:r>
              <a:rPr kumimoji="1" lang="ja-JP" altLang="en-US" sz="1200" b="1" dirty="0" smtClean="0"/>
              <a:t>など</a:t>
            </a:r>
            <a:endParaRPr kumimoji="1" lang="ja-JP" altLang="en-US" sz="1000" b="1" dirty="0"/>
          </a:p>
        </p:txBody>
      </p:sp>
      <p:pic>
        <p:nvPicPr>
          <p:cNvPr id="1030" name="Picture 6"/>
          <p:cNvPicPr>
            <a:picLocks noChangeAspect="1" noChangeArrowheads="1"/>
          </p:cNvPicPr>
          <p:nvPr/>
        </p:nvPicPr>
        <p:blipFill>
          <a:blip r:embed="rId8" cstate="print"/>
          <a:srcRect/>
          <a:stretch>
            <a:fillRect/>
          </a:stretch>
        </p:blipFill>
        <p:spPr bwMode="auto">
          <a:xfrm>
            <a:off x="1619672" y="2016714"/>
            <a:ext cx="5544616" cy="260158"/>
          </a:xfrm>
          <a:prstGeom prst="rect">
            <a:avLst/>
          </a:prstGeom>
          <a:noFill/>
          <a:ln w="12700">
            <a:solidFill>
              <a:schemeClr val="tx1">
                <a:lumMod val="50000"/>
                <a:lumOff val="50000"/>
              </a:schemeClr>
            </a:solidFill>
            <a:miter lim="800000"/>
            <a:headEnd/>
            <a:tailEnd/>
          </a:ln>
        </p:spPr>
      </p:pic>
      <p:sp>
        <p:nvSpPr>
          <p:cNvPr id="21" name="角丸四角形吹き出し 20"/>
          <p:cNvSpPr/>
          <p:nvPr/>
        </p:nvSpPr>
        <p:spPr>
          <a:xfrm>
            <a:off x="1331640" y="2276872"/>
            <a:ext cx="2160240" cy="720080"/>
          </a:xfrm>
          <a:prstGeom prst="wedgeRoundRectCallout">
            <a:avLst>
              <a:gd name="adj1" fmla="val -5536"/>
              <a:gd name="adj2" fmla="val 124441"/>
              <a:gd name="adj3" fmla="val 16667"/>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tx1"/>
                </a:solidFill>
                <a:latin typeface="HGS創英角ｺﾞｼｯｸUB" pitchFamily="50" charset="-128"/>
                <a:ea typeface="HGS創英角ｺﾞｼｯｸUB" pitchFamily="50" charset="-128"/>
              </a:rPr>
              <a:t>(1)Web</a:t>
            </a:r>
            <a:r>
              <a:rPr lang="ja-JP" altLang="en-US" sz="1400" dirty="0" smtClean="0">
                <a:solidFill>
                  <a:schemeClr val="tx1"/>
                </a:solidFill>
                <a:latin typeface="HGS創英角ｺﾞｼｯｸUB" pitchFamily="50" charset="-128"/>
                <a:ea typeface="HGS創英角ｺﾞｼｯｸUB" pitchFamily="50" charset="-128"/>
              </a:rPr>
              <a:t>インタフェース</a:t>
            </a:r>
            <a:endParaRPr lang="en-US" altLang="ja-JP" sz="1400" dirty="0" smtClean="0">
              <a:solidFill>
                <a:schemeClr val="tx1"/>
              </a:solidFill>
              <a:latin typeface="HGS創英角ｺﾞｼｯｸUB" pitchFamily="50" charset="-128"/>
              <a:ea typeface="HGS創英角ｺﾞｼｯｸUB" pitchFamily="50" charset="-128"/>
            </a:endParaRPr>
          </a:p>
          <a:p>
            <a:pPr algn="r"/>
            <a:r>
              <a:rPr lang="ja-JP" altLang="en-US" sz="1400" dirty="0" smtClean="0">
                <a:solidFill>
                  <a:schemeClr val="tx1"/>
                </a:solidFill>
                <a:latin typeface="HGS創英角ｺﾞｼｯｸUB" pitchFamily="50" charset="-128"/>
                <a:ea typeface="HGS創英角ｺﾞｼｯｸUB" pitchFamily="50" charset="-128"/>
              </a:rPr>
              <a:t>経由でマシン確保</a:t>
            </a:r>
            <a:endParaRPr kumimoji="1" lang="ja-JP" altLang="en-US" sz="1400" dirty="0">
              <a:solidFill>
                <a:schemeClr val="tx1"/>
              </a:solidFill>
              <a:latin typeface="HGS創英角ｺﾞｼｯｸUB" pitchFamily="50" charset="-128"/>
              <a:ea typeface="HGS創英角ｺﾞｼｯｸUB" pitchFamily="50" charset="-128"/>
            </a:endParaRPr>
          </a:p>
        </p:txBody>
      </p:sp>
    </p:spTree>
    <p:extLst>
      <p:ext uri="{BB962C8B-B14F-4D97-AF65-F5344CB8AC3E}">
        <p14:creationId xmlns:p14="http://schemas.microsoft.com/office/powerpoint/2010/main" xmlns="" val="34832894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23528" y="1268760"/>
            <a:ext cx="2264314" cy="1656184"/>
          </a:xfrm>
          <a:prstGeom prst="rect">
            <a:avLst/>
          </a:prstGeom>
          <a:noFill/>
          <a:ln w="25400">
            <a:solidFill>
              <a:schemeClr val="tx1">
                <a:lumMod val="50000"/>
                <a:lumOff val="50000"/>
              </a:schemeClr>
            </a:solidFill>
            <a:miter lim="800000"/>
            <a:headEnd/>
            <a:tailEnd/>
          </a:ln>
        </p:spPr>
      </p:pic>
      <p:sp>
        <p:nvSpPr>
          <p:cNvPr id="9" name="角丸四角形 8"/>
          <p:cNvSpPr/>
          <p:nvPr/>
        </p:nvSpPr>
        <p:spPr>
          <a:xfrm>
            <a:off x="2627784" y="2924944"/>
            <a:ext cx="6120680" cy="3312368"/>
          </a:xfrm>
          <a:prstGeom prst="roundRect">
            <a:avLst>
              <a:gd name="adj" fmla="val 5071"/>
            </a:avLst>
          </a:prstGeom>
          <a:solidFill>
            <a:schemeClr val="accent6">
              <a:lumMod val="75000"/>
              <a:alpha val="40000"/>
            </a:schemeClr>
          </a:solid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67544" y="0"/>
            <a:ext cx="8229600" cy="1143000"/>
          </a:xfrm>
        </p:spPr>
        <p:txBody>
          <a:bodyPr/>
          <a:lstStyle/>
          <a:p>
            <a:r>
              <a:rPr lang="ja-JP" altLang="en-US" sz="2400" dirty="0" smtClean="0">
                <a:latin typeface="HGS創英角ｺﾞｼｯｸUB" pitchFamily="50" charset="-128"/>
                <a:ea typeface="HGS創英角ｺﾞｼｯｸUB" pitchFamily="50" charset="-128"/>
              </a:rPr>
              <a:t>ユースケース</a:t>
            </a:r>
            <a:r>
              <a:rPr lang="en-US" altLang="ja-JP" sz="2400" dirty="0" smtClean="0">
                <a:latin typeface="HGS創英角ｺﾞｼｯｸUB" pitchFamily="50" charset="-128"/>
                <a:ea typeface="HGS創英角ｺﾞｼｯｸUB" pitchFamily="50" charset="-128"/>
              </a:rPr>
              <a:t>(2)</a:t>
            </a:r>
            <a:r>
              <a:rPr lang="en-US" altLang="ja-JP" dirty="0" smtClean="0">
                <a:ea typeface="HGS創英角ｺﾞｼｯｸUB" pitchFamily="50" charset="-128"/>
              </a:rPr>
              <a:t/>
            </a:r>
            <a:br>
              <a:rPr lang="en-US" altLang="ja-JP" dirty="0" smtClean="0">
                <a:ea typeface="HGS創英角ｺﾞｼｯｸUB" pitchFamily="50" charset="-128"/>
              </a:rPr>
            </a:br>
            <a:r>
              <a:rPr lang="ja-JP" altLang="en-US" dirty="0" smtClean="0">
                <a:ea typeface="HGS創英角ｺﾞｼｯｸUB" pitchFamily="50" charset="-128"/>
              </a:rPr>
              <a:t>クラスタとしての利用</a:t>
            </a:r>
            <a:r>
              <a:rPr lang="en-US" altLang="ja-JP" dirty="0" smtClean="0">
                <a:ea typeface="HGS創英角ｺﾞｼｯｸUB" pitchFamily="50" charset="-128"/>
              </a:rPr>
              <a:t/>
            </a:r>
            <a:br>
              <a:rPr lang="en-US" altLang="ja-JP" dirty="0" smtClean="0">
                <a:ea typeface="HGS創英角ｺﾞｼｯｸUB" pitchFamily="50" charset="-128"/>
              </a:rPr>
            </a:br>
            <a:r>
              <a:rPr lang="en-US" altLang="ja-JP" sz="1400" dirty="0" smtClean="0">
                <a:ea typeface="HGS創英角ｺﾞｼｯｸUB" pitchFamily="50" charset="-128"/>
              </a:rPr>
              <a:t>(</a:t>
            </a:r>
            <a:r>
              <a:rPr lang="ja-JP" altLang="en-US" sz="1400" dirty="0" smtClean="0">
                <a:ea typeface="HGS創英角ｺﾞｼｯｸUB" pitchFamily="50" charset="-128"/>
              </a:rPr>
              <a:t>クラウド基盤・分散処理ミドルウェアまで研究クラウドが準備</a:t>
            </a:r>
            <a:r>
              <a:rPr lang="en-US" altLang="ja-JP" sz="1400" dirty="0" smtClean="0">
                <a:ea typeface="HGS創英角ｺﾞｼｯｸUB" pitchFamily="50" charset="-128"/>
              </a:rPr>
              <a:t>)</a:t>
            </a:r>
            <a:endParaRPr kumimoji="1" lang="ja-JP" altLang="en-US" sz="1400" dirty="0">
              <a:ea typeface="HGS創英角ｺﾞｼｯｸUB" pitchFamily="50" charset="-128"/>
            </a:endParaRPr>
          </a:p>
        </p:txBody>
      </p:sp>
      <p:sp>
        <p:nvSpPr>
          <p:cNvPr id="8" name="角丸四角形 7"/>
          <p:cNvSpPr/>
          <p:nvPr/>
        </p:nvSpPr>
        <p:spPr>
          <a:xfrm>
            <a:off x="7164288" y="3140968"/>
            <a:ext cx="1368152" cy="2880320"/>
          </a:xfrm>
          <a:prstGeom prst="roundRect">
            <a:avLst>
              <a:gd name="adj" fmla="val 7215"/>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3491880" y="6093296"/>
            <a:ext cx="2808312" cy="3600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研究クラウドへと</a:t>
            </a:r>
            <a:r>
              <a:rPr kumimoji="1" lang="en-US" altLang="ja-JP" sz="1400" dirty="0" smtClean="0">
                <a:latin typeface="HGS創英角ｺﾞｼｯｸUB" pitchFamily="50" charset="-128"/>
                <a:ea typeface="HGS創英角ｺﾞｼｯｸUB" pitchFamily="50" charset="-128"/>
              </a:rPr>
              <a:t>VLAN</a:t>
            </a:r>
            <a:r>
              <a:rPr kumimoji="1" lang="ja-JP" altLang="en-US" sz="1400" dirty="0" smtClean="0">
                <a:latin typeface="HGS創英角ｺﾞｼｯｸUB" pitchFamily="50" charset="-128"/>
                <a:ea typeface="HGS創英角ｺﾞｼｯｸUB" pitchFamily="50" charset="-128"/>
              </a:rPr>
              <a:t>張り出し</a:t>
            </a:r>
            <a:endParaRPr kumimoji="1" lang="ja-JP" altLang="en-US" sz="1400" dirty="0">
              <a:latin typeface="HGS創英角ｺﾞｼｯｸUB" pitchFamily="50" charset="-128"/>
              <a:ea typeface="HGS創英角ｺﾞｼｯｸUB" pitchFamily="50" charset="-128"/>
            </a:endParaRPr>
          </a:p>
        </p:txBody>
      </p:sp>
      <p:sp>
        <p:nvSpPr>
          <p:cNvPr id="11" name="角丸四角形 10"/>
          <p:cNvSpPr/>
          <p:nvPr/>
        </p:nvSpPr>
        <p:spPr>
          <a:xfrm>
            <a:off x="7092280" y="5805264"/>
            <a:ext cx="1656184" cy="3600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研究室</a:t>
            </a:r>
            <a:r>
              <a:rPr kumimoji="1" lang="en-US" altLang="ja-JP" sz="1400" dirty="0" smtClean="0">
                <a:latin typeface="HGS創英角ｺﾞｼｯｸUB" pitchFamily="50" charset="-128"/>
                <a:ea typeface="HGS創英角ｺﾞｼｯｸUB" pitchFamily="50" charset="-128"/>
              </a:rPr>
              <a:t>VLAN</a:t>
            </a:r>
            <a:endParaRPr kumimoji="1" lang="ja-JP" altLang="en-US" sz="1400" dirty="0">
              <a:latin typeface="HGS創英角ｺﾞｼｯｸUB" pitchFamily="50" charset="-128"/>
              <a:ea typeface="HGS創英角ｺﾞｼｯｸUB" pitchFamily="50" charset="-128"/>
            </a:endParaRPr>
          </a:p>
        </p:txBody>
      </p:sp>
      <p:sp>
        <p:nvSpPr>
          <p:cNvPr id="12" name="正方形/長方形 11"/>
          <p:cNvSpPr/>
          <p:nvPr/>
        </p:nvSpPr>
        <p:spPr>
          <a:xfrm>
            <a:off x="3203848" y="5661248"/>
            <a:ext cx="1656184" cy="288032"/>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smtClean="0">
                <a:solidFill>
                  <a:schemeClr val="tx1">
                    <a:lumMod val="75000"/>
                    <a:lumOff val="25000"/>
                  </a:schemeClr>
                </a:solidFill>
              </a:rPr>
              <a:t>物理マシン</a:t>
            </a:r>
            <a:endParaRPr kumimoji="1" lang="ja-JP" altLang="en-US" sz="1200" b="1" dirty="0">
              <a:solidFill>
                <a:schemeClr val="tx1">
                  <a:lumMod val="75000"/>
                  <a:lumOff val="25000"/>
                </a:schemeClr>
              </a:solidFill>
            </a:endParaRPr>
          </a:p>
        </p:txBody>
      </p:sp>
      <p:cxnSp>
        <p:nvCxnSpPr>
          <p:cNvPr id="23" name="カギ線コネクタ 22"/>
          <p:cNvCxnSpPr>
            <a:stCxn id="56" idx="3"/>
            <a:endCxn id="31" idx="1"/>
          </p:cNvCxnSpPr>
          <p:nvPr/>
        </p:nvCxnSpPr>
        <p:spPr>
          <a:xfrm>
            <a:off x="1691680" y="3933637"/>
            <a:ext cx="1512168" cy="827511"/>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3203848" y="5301208"/>
            <a:ext cx="1656184" cy="288032"/>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smtClean="0">
                <a:solidFill>
                  <a:schemeClr val="tx1">
                    <a:lumMod val="75000"/>
                    <a:lumOff val="25000"/>
                  </a:schemeClr>
                </a:solidFill>
              </a:rPr>
              <a:t>OS</a:t>
            </a:r>
          </a:p>
        </p:txBody>
      </p:sp>
      <p:sp>
        <p:nvSpPr>
          <p:cNvPr id="33" name="正方形/長方形 32"/>
          <p:cNvSpPr/>
          <p:nvPr/>
        </p:nvSpPr>
        <p:spPr>
          <a:xfrm>
            <a:off x="3203848" y="3573016"/>
            <a:ext cx="1008112" cy="648072"/>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マシン</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ジョブ</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p:txBody>
      </p:sp>
      <p:pic>
        <p:nvPicPr>
          <p:cNvPr id="38" name="Picture 2" descr="C:\Documents and Settings\test\My Documents\Downloads\MC900428957.WMF"/>
          <p:cNvPicPr>
            <a:picLocks noChangeAspect="1" noChangeArrowheads="1"/>
          </p:cNvPicPr>
          <p:nvPr/>
        </p:nvPicPr>
        <p:blipFill>
          <a:blip r:embed="rId3" cstate="print"/>
          <a:srcRect/>
          <a:stretch>
            <a:fillRect/>
          </a:stretch>
        </p:blipFill>
        <p:spPr bwMode="auto">
          <a:xfrm>
            <a:off x="7498416" y="3284984"/>
            <a:ext cx="745992" cy="720080"/>
          </a:xfrm>
          <a:prstGeom prst="rect">
            <a:avLst/>
          </a:prstGeom>
          <a:noFill/>
        </p:spPr>
      </p:pic>
      <p:cxnSp>
        <p:nvCxnSpPr>
          <p:cNvPr id="39" name="カギ線コネクタ 38"/>
          <p:cNvCxnSpPr>
            <a:stCxn id="38" idx="1"/>
          </p:cNvCxnSpPr>
          <p:nvPr/>
        </p:nvCxnSpPr>
        <p:spPr>
          <a:xfrm rot="10800000" flipV="1">
            <a:off x="6660232" y="3645024"/>
            <a:ext cx="838184" cy="288032"/>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4932040" y="5661248"/>
            <a:ext cx="1656184" cy="288032"/>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smtClean="0">
                <a:solidFill>
                  <a:schemeClr val="tx1">
                    <a:lumMod val="75000"/>
                    <a:lumOff val="25000"/>
                  </a:schemeClr>
                </a:solidFill>
              </a:rPr>
              <a:t>物理マシン</a:t>
            </a:r>
            <a:endParaRPr kumimoji="1" lang="ja-JP" altLang="en-US" sz="1200" b="1" dirty="0">
              <a:solidFill>
                <a:schemeClr val="tx1">
                  <a:lumMod val="75000"/>
                  <a:lumOff val="25000"/>
                </a:schemeClr>
              </a:solidFill>
            </a:endParaRPr>
          </a:p>
        </p:txBody>
      </p:sp>
      <p:sp>
        <p:nvSpPr>
          <p:cNvPr id="41" name="正方形/長方形 40"/>
          <p:cNvSpPr/>
          <p:nvPr/>
        </p:nvSpPr>
        <p:spPr>
          <a:xfrm>
            <a:off x="4932040" y="5301208"/>
            <a:ext cx="1656184" cy="288032"/>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smtClean="0">
                <a:solidFill>
                  <a:schemeClr val="tx1">
                    <a:lumMod val="75000"/>
                    <a:lumOff val="25000"/>
                  </a:schemeClr>
                </a:solidFill>
              </a:rPr>
              <a:t>OS</a:t>
            </a:r>
          </a:p>
        </p:txBody>
      </p:sp>
      <p:sp>
        <p:nvSpPr>
          <p:cNvPr id="31" name="正方形/長方形 30"/>
          <p:cNvSpPr/>
          <p:nvPr/>
        </p:nvSpPr>
        <p:spPr>
          <a:xfrm>
            <a:off x="3203848" y="4293096"/>
            <a:ext cx="338437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smtClean="0">
                <a:solidFill>
                  <a:schemeClr val="bg1"/>
                </a:solidFill>
              </a:rPr>
              <a:t>クラウド基盤</a:t>
            </a:r>
            <a:r>
              <a:rPr lang="en-US" altLang="ja-JP" sz="1200" b="1" dirty="0" smtClean="0">
                <a:solidFill>
                  <a:schemeClr val="bg1"/>
                </a:solidFill>
              </a:rPr>
              <a:t> / </a:t>
            </a:r>
            <a:r>
              <a:rPr lang="ja-JP" altLang="en-US" sz="1200" b="1" dirty="0" smtClean="0">
                <a:solidFill>
                  <a:schemeClr val="bg1"/>
                </a:solidFill>
              </a:rPr>
              <a:t>分散処理ミドルウェア</a:t>
            </a:r>
            <a:r>
              <a:rPr lang="en-US" altLang="ja-JP" sz="1200" b="1" dirty="0" smtClean="0">
                <a:solidFill>
                  <a:schemeClr val="bg1"/>
                </a:solidFill>
              </a:rPr>
              <a:t>:</a:t>
            </a:r>
          </a:p>
          <a:p>
            <a:r>
              <a:rPr lang="ja-JP" altLang="en-US" sz="1200" b="1" dirty="0" smtClean="0">
                <a:solidFill>
                  <a:schemeClr val="bg1"/>
                </a:solidFill>
              </a:rPr>
              <a:t>    </a:t>
            </a:r>
            <a:r>
              <a:rPr lang="en-US" altLang="ja-JP" sz="1200" b="1" dirty="0" err="1" smtClean="0">
                <a:solidFill>
                  <a:schemeClr val="bg1"/>
                </a:solidFill>
              </a:rPr>
              <a:t>OpenStack</a:t>
            </a:r>
            <a:r>
              <a:rPr lang="en-US" altLang="ja-JP" sz="900" b="1" dirty="0" smtClean="0">
                <a:solidFill>
                  <a:schemeClr val="bg1"/>
                </a:solidFill>
              </a:rPr>
              <a:t> (</a:t>
            </a:r>
            <a:r>
              <a:rPr lang="en-US" altLang="ja-JP" sz="900" b="1" dirty="0" err="1" smtClean="0">
                <a:solidFill>
                  <a:schemeClr val="bg1"/>
                </a:solidFill>
              </a:rPr>
              <a:t>diablo</a:t>
            </a:r>
            <a:r>
              <a:rPr lang="ja-JP" altLang="en-US" sz="900" b="1" dirty="0" smtClean="0">
                <a:solidFill>
                  <a:schemeClr val="bg1"/>
                </a:solidFill>
              </a:rPr>
              <a:t>版　</a:t>
            </a:r>
            <a:r>
              <a:rPr lang="en-US" altLang="ja-JP" sz="900" b="1" dirty="0" smtClean="0">
                <a:solidFill>
                  <a:schemeClr val="bg1"/>
                </a:solidFill>
              </a:rPr>
              <a:t>glance, nova, swift)</a:t>
            </a:r>
          </a:p>
          <a:p>
            <a:r>
              <a:rPr lang="ja-JP" altLang="en-US" sz="1200" b="1" dirty="0" smtClean="0">
                <a:solidFill>
                  <a:schemeClr val="bg1"/>
                </a:solidFill>
              </a:rPr>
              <a:t>    </a:t>
            </a:r>
            <a:r>
              <a:rPr lang="en-US" altLang="ja-JP" sz="1200" b="1" dirty="0" err="1" smtClean="0">
                <a:solidFill>
                  <a:schemeClr val="bg1"/>
                </a:solidFill>
              </a:rPr>
              <a:t>Hadoop</a:t>
            </a:r>
            <a:r>
              <a:rPr lang="en-US" altLang="ja-JP" sz="900" b="1" dirty="0" smtClean="0">
                <a:solidFill>
                  <a:schemeClr val="bg1"/>
                </a:solidFill>
              </a:rPr>
              <a:t> (Apache</a:t>
            </a:r>
            <a:r>
              <a:rPr lang="ja-JP" altLang="en-US" sz="900" b="1" dirty="0" smtClean="0">
                <a:solidFill>
                  <a:schemeClr val="bg1"/>
                </a:solidFill>
              </a:rPr>
              <a:t>版 </a:t>
            </a:r>
            <a:r>
              <a:rPr lang="en-US" altLang="ja-JP" sz="900" b="1" dirty="0" smtClean="0">
                <a:solidFill>
                  <a:schemeClr val="bg1"/>
                </a:solidFill>
              </a:rPr>
              <a:t>0.20.2)</a:t>
            </a:r>
            <a:endParaRPr lang="ja-JP" altLang="en-US" sz="900" b="1" dirty="0" smtClean="0">
              <a:solidFill>
                <a:schemeClr val="bg1"/>
              </a:solidFill>
            </a:endParaRPr>
          </a:p>
          <a:p>
            <a:r>
              <a:rPr lang="ja-JP" altLang="en-US" sz="1200" b="1" dirty="0" smtClean="0">
                <a:solidFill>
                  <a:schemeClr val="bg1"/>
                </a:solidFill>
              </a:rPr>
              <a:t>    </a:t>
            </a:r>
            <a:r>
              <a:rPr lang="en-US" altLang="ja-JP" sz="1200" b="1" dirty="0" smtClean="0">
                <a:solidFill>
                  <a:schemeClr val="bg1"/>
                </a:solidFill>
              </a:rPr>
              <a:t>Sun Grid Engine</a:t>
            </a:r>
            <a:r>
              <a:rPr lang="en-US" altLang="ja-JP" sz="900" b="1" dirty="0" smtClean="0">
                <a:solidFill>
                  <a:schemeClr val="bg1"/>
                </a:solidFill>
              </a:rPr>
              <a:t> (6.2 u5)</a:t>
            </a:r>
          </a:p>
        </p:txBody>
      </p:sp>
      <p:sp>
        <p:nvSpPr>
          <p:cNvPr id="49" name="正方形/長方形 48"/>
          <p:cNvSpPr/>
          <p:nvPr/>
        </p:nvSpPr>
        <p:spPr>
          <a:xfrm>
            <a:off x="4283968" y="3573016"/>
            <a:ext cx="1008112" cy="648072"/>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マシン</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ジョブ</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p:txBody>
      </p:sp>
      <p:sp>
        <p:nvSpPr>
          <p:cNvPr id="50" name="正方形/長方形 49"/>
          <p:cNvSpPr/>
          <p:nvPr/>
        </p:nvSpPr>
        <p:spPr>
          <a:xfrm>
            <a:off x="5580112" y="3573016"/>
            <a:ext cx="1008112" cy="648072"/>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マシン</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a:p>
            <a:pPr algn="ctr"/>
            <a:r>
              <a:rPr lang="ja-JP" altLang="en-US" sz="1200" dirty="0" smtClean="0">
                <a:solidFill>
                  <a:schemeClr val="accent5">
                    <a:lumMod val="50000"/>
                  </a:schemeClr>
                </a:solidFill>
                <a:latin typeface="HGS創英角ｺﾞｼｯｸUB" pitchFamily="50" charset="-128"/>
                <a:ea typeface="HGS創英角ｺﾞｼｯｸUB" pitchFamily="50" charset="-128"/>
              </a:rPr>
              <a:t>ジョブ</a:t>
            </a:r>
            <a:endParaRPr lang="en-US" altLang="ja-JP" sz="1200" dirty="0" smtClean="0">
              <a:solidFill>
                <a:schemeClr val="accent5">
                  <a:lumMod val="50000"/>
                </a:schemeClr>
              </a:solidFill>
              <a:latin typeface="HGS創英角ｺﾞｼｯｸUB" pitchFamily="50" charset="-128"/>
              <a:ea typeface="HGS創英角ｺﾞｼｯｸUB" pitchFamily="50" charset="-128"/>
            </a:endParaRPr>
          </a:p>
        </p:txBody>
      </p:sp>
      <p:sp>
        <p:nvSpPr>
          <p:cNvPr id="37" name="角丸四角形 36"/>
          <p:cNvSpPr/>
          <p:nvPr/>
        </p:nvSpPr>
        <p:spPr>
          <a:xfrm>
            <a:off x="3923928" y="2996952"/>
            <a:ext cx="2376264" cy="648072"/>
          </a:xfrm>
          <a:prstGeom prst="roundRect">
            <a:avLst/>
          </a:prstGeom>
          <a:solidFill>
            <a:schemeClr val="bg1"/>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HGS創英角ｺﾞｼｯｸUB" pitchFamily="50" charset="-128"/>
                <a:ea typeface="HGS創英角ｺﾞｼｯｸUB" pitchFamily="50" charset="-128"/>
              </a:rPr>
              <a:t>(2)</a:t>
            </a:r>
            <a:r>
              <a:rPr kumimoji="1" lang="ja-JP" altLang="en-US" sz="1400" dirty="0" smtClean="0">
                <a:solidFill>
                  <a:schemeClr val="tx1"/>
                </a:solidFill>
                <a:latin typeface="HGS創英角ｺﾞｼｯｸUB" pitchFamily="50" charset="-128"/>
                <a:ea typeface="HGS創英角ｺﾞｼｯｸUB" pitchFamily="50" charset="-128"/>
              </a:rPr>
              <a:t>計算機基盤として利用</a:t>
            </a:r>
            <a:endParaRPr kumimoji="1" lang="ja-JP" altLang="en-US" sz="1400" dirty="0">
              <a:solidFill>
                <a:schemeClr val="tx1"/>
              </a:solidFill>
              <a:latin typeface="HGS創英角ｺﾞｼｯｸUB" pitchFamily="50" charset="-128"/>
              <a:ea typeface="HGS創英角ｺﾞｼｯｸUB" pitchFamily="50" charset="-128"/>
            </a:endParaRPr>
          </a:p>
        </p:txBody>
      </p:sp>
      <p:sp>
        <p:nvSpPr>
          <p:cNvPr id="51" name="テキスト ボックス 50"/>
          <p:cNvSpPr txBox="1"/>
          <p:nvPr/>
        </p:nvSpPr>
        <p:spPr>
          <a:xfrm>
            <a:off x="5220072" y="3717032"/>
            <a:ext cx="415498" cy="369332"/>
          </a:xfrm>
          <a:prstGeom prst="rect">
            <a:avLst/>
          </a:prstGeom>
          <a:noFill/>
        </p:spPr>
        <p:txBody>
          <a:bodyPr wrap="none" rtlCol="0">
            <a:spAutoFit/>
          </a:bodyPr>
          <a:lstStyle/>
          <a:p>
            <a:r>
              <a:rPr kumimoji="1" lang="en-US" altLang="ja-JP" b="1" dirty="0" smtClean="0">
                <a:solidFill>
                  <a:schemeClr val="accent1">
                    <a:lumMod val="75000"/>
                  </a:schemeClr>
                </a:solidFill>
              </a:rPr>
              <a:t>…</a:t>
            </a:r>
            <a:endParaRPr kumimoji="1" lang="ja-JP" altLang="en-US" b="1" dirty="0">
              <a:solidFill>
                <a:schemeClr val="accent1">
                  <a:lumMod val="75000"/>
                </a:schemeClr>
              </a:solidFill>
            </a:endParaRPr>
          </a:p>
        </p:txBody>
      </p:sp>
      <p:pic>
        <p:nvPicPr>
          <p:cNvPr id="2051" name="Picture 3"/>
          <p:cNvPicPr>
            <a:picLocks noChangeAspect="1" noChangeArrowheads="1"/>
          </p:cNvPicPr>
          <p:nvPr/>
        </p:nvPicPr>
        <p:blipFill>
          <a:blip r:embed="rId4" cstate="print"/>
          <a:srcRect/>
          <a:stretch>
            <a:fillRect/>
          </a:stretch>
        </p:blipFill>
        <p:spPr bwMode="auto">
          <a:xfrm>
            <a:off x="1619672" y="1340768"/>
            <a:ext cx="3782938" cy="1210781"/>
          </a:xfrm>
          <a:prstGeom prst="rect">
            <a:avLst/>
          </a:prstGeom>
          <a:noFill/>
          <a:ln w="9525">
            <a:solidFill>
              <a:schemeClr val="tx1">
                <a:lumMod val="50000"/>
                <a:lumOff val="50000"/>
              </a:schemeClr>
            </a:solidFill>
            <a:miter lim="800000"/>
            <a:headEnd/>
            <a:tailEnd/>
          </a:ln>
        </p:spPr>
      </p:pic>
      <p:sp>
        <p:nvSpPr>
          <p:cNvPr id="21" name="角丸四角形吹き出し 20"/>
          <p:cNvSpPr/>
          <p:nvPr/>
        </p:nvSpPr>
        <p:spPr>
          <a:xfrm>
            <a:off x="971600" y="2276872"/>
            <a:ext cx="2664296" cy="720080"/>
          </a:xfrm>
          <a:prstGeom prst="wedgeRoundRectCallout">
            <a:avLst>
              <a:gd name="adj1" fmla="val -24718"/>
              <a:gd name="adj2" fmla="val 102249"/>
              <a:gd name="adj3" fmla="val 16667"/>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solidFill>
                  <a:schemeClr val="tx1"/>
                </a:solidFill>
                <a:latin typeface="HGS創英角ｺﾞｼｯｸUB" pitchFamily="50" charset="-128"/>
                <a:ea typeface="HGS創英角ｺﾞｼｯｸUB" pitchFamily="50" charset="-128"/>
              </a:rPr>
              <a:t>(1)Web</a:t>
            </a:r>
            <a:r>
              <a:rPr lang="ja-JP" altLang="en-US" sz="1400" dirty="0" smtClean="0">
                <a:solidFill>
                  <a:schemeClr val="tx1"/>
                </a:solidFill>
                <a:latin typeface="HGS創英角ｺﾞｼｯｸUB" pitchFamily="50" charset="-128"/>
                <a:ea typeface="HGS創英角ｺﾞｼｯｸUB" pitchFamily="50" charset="-128"/>
              </a:rPr>
              <a:t>インタフェース経由で</a:t>
            </a:r>
            <a:endParaRPr lang="en-US" altLang="ja-JP" sz="1400" dirty="0" smtClean="0">
              <a:solidFill>
                <a:schemeClr val="tx1"/>
              </a:solidFill>
              <a:latin typeface="HGS創英角ｺﾞｼｯｸUB" pitchFamily="50" charset="-128"/>
              <a:ea typeface="HGS創英角ｺﾞｼｯｸUB" pitchFamily="50" charset="-128"/>
            </a:endParaRPr>
          </a:p>
          <a:p>
            <a:pPr algn="r"/>
            <a:r>
              <a:rPr lang="ja-JP" altLang="en-US" sz="1400" dirty="0" smtClean="0">
                <a:solidFill>
                  <a:schemeClr val="tx1"/>
                </a:solidFill>
                <a:latin typeface="HGS創英角ｺﾞｼｯｸUB" pitchFamily="50" charset="-128"/>
                <a:ea typeface="HGS創英角ｺﾞｼｯｸUB" pitchFamily="50" charset="-128"/>
              </a:rPr>
              <a:t>ミドルウェア設定・</a:t>
            </a:r>
            <a:endParaRPr lang="en-US" altLang="ja-JP" sz="1400" dirty="0" smtClean="0">
              <a:solidFill>
                <a:schemeClr val="tx1"/>
              </a:solidFill>
              <a:latin typeface="HGS創英角ｺﾞｼｯｸUB" pitchFamily="50" charset="-128"/>
              <a:ea typeface="HGS創英角ｺﾞｼｯｸUB" pitchFamily="50" charset="-128"/>
            </a:endParaRPr>
          </a:p>
          <a:p>
            <a:pPr algn="r"/>
            <a:r>
              <a:rPr lang="ja-JP" altLang="en-US" sz="1400" dirty="0" smtClean="0">
                <a:solidFill>
                  <a:schemeClr val="tx1"/>
                </a:solidFill>
                <a:latin typeface="HGS創英角ｺﾞｼｯｸUB" pitchFamily="50" charset="-128"/>
                <a:ea typeface="HGS創英角ｺﾞｼｯｸUB" pitchFamily="50" charset="-128"/>
              </a:rPr>
              <a:t>インストール</a:t>
            </a:r>
            <a:endParaRPr kumimoji="1" lang="ja-JP" altLang="en-US" sz="1400" dirty="0">
              <a:solidFill>
                <a:schemeClr val="tx1"/>
              </a:solidFill>
              <a:latin typeface="HGS創英角ｺﾞｼｯｸUB" pitchFamily="50" charset="-128"/>
              <a:ea typeface="HGS創英角ｺﾞｼｯｸUB" pitchFamily="50" charset="-128"/>
            </a:endParaRPr>
          </a:p>
        </p:txBody>
      </p:sp>
      <p:pic>
        <p:nvPicPr>
          <p:cNvPr id="56" name="Picture 4" descr="C:\Documents and Settings\Administrator\デスクトップ\ACID4dc39a57cf9186d5b528a53c_MC900428969.WMF"/>
          <p:cNvPicPr>
            <a:picLocks noChangeAspect="1" noChangeArrowheads="1"/>
          </p:cNvPicPr>
          <p:nvPr/>
        </p:nvPicPr>
        <p:blipFill>
          <a:blip r:embed="rId5" cstate="print"/>
          <a:srcRect/>
          <a:stretch>
            <a:fillRect/>
          </a:stretch>
        </p:blipFill>
        <p:spPr bwMode="auto">
          <a:xfrm>
            <a:off x="755576" y="3284984"/>
            <a:ext cx="936104" cy="1297306"/>
          </a:xfrm>
          <a:prstGeom prst="rect">
            <a:avLst/>
          </a:prstGeom>
          <a:noFill/>
        </p:spPr>
      </p:pic>
      <p:sp>
        <p:nvSpPr>
          <p:cNvPr id="59" name="角丸四角形 58"/>
          <p:cNvSpPr/>
          <p:nvPr/>
        </p:nvSpPr>
        <p:spPr>
          <a:xfrm>
            <a:off x="1115616" y="4365104"/>
            <a:ext cx="936104" cy="50405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err="1" smtClean="0"/>
              <a:t>Dodai</a:t>
            </a:r>
            <a:endParaRPr lang="en-US" altLang="ja-JP" sz="1200" b="1" dirty="0" smtClean="0"/>
          </a:p>
          <a:p>
            <a:pPr algn="ctr"/>
            <a:r>
              <a:rPr kumimoji="1" lang="ja-JP" altLang="en-US" sz="1200" b="1" dirty="0" smtClean="0"/>
              <a:t>サービス</a:t>
            </a:r>
            <a:endParaRPr kumimoji="1" lang="ja-JP" altLang="en-US" sz="1200" b="1" dirty="0"/>
          </a:p>
        </p:txBody>
      </p:sp>
      <p:pic>
        <p:nvPicPr>
          <p:cNvPr id="2055" name="Picture 7" descr="http://openstack.org/assets/openstack-logo/openstack-cloud-software-vertical-small.png"/>
          <p:cNvPicPr>
            <a:picLocks noChangeAspect="1" noChangeArrowheads="1"/>
          </p:cNvPicPr>
          <p:nvPr/>
        </p:nvPicPr>
        <p:blipFill>
          <a:blip r:embed="rId6" cstate="print"/>
          <a:srcRect/>
          <a:stretch>
            <a:fillRect/>
          </a:stretch>
        </p:blipFill>
        <p:spPr bwMode="auto">
          <a:xfrm>
            <a:off x="5868144" y="4149080"/>
            <a:ext cx="576064" cy="576064"/>
          </a:xfrm>
          <a:prstGeom prst="rect">
            <a:avLst/>
          </a:prstGeom>
          <a:solidFill>
            <a:schemeClr val="bg1"/>
          </a:solidFill>
          <a:ln w="12700">
            <a:solidFill>
              <a:schemeClr val="tx1">
                <a:lumMod val="50000"/>
                <a:lumOff val="50000"/>
              </a:schemeClr>
            </a:solidFill>
          </a:ln>
        </p:spPr>
      </p:pic>
      <p:pic>
        <p:nvPicPr>
          <p:cNvPr id="2057" name="Picture 9" descr="Hadoop"/>
          <p:cNvPicPr>
            <a:picLocks noChangeAspect="1" noChangeArrowheads="1"/>
          </p:cNvPicPr>
          <p:nvPr/>
        </p:nvPicPr>
        <p:blipFill>
          <a:blip r:embed="rId7" cstate="print"/>
          <a:srcRect/>
          <a:stretch>
            <a:fillRect/>
          </a:stretch>
        </p:blipFill>
        <p:spPr bwMode="auto">
          <a:xfrm>
            <a:off x="6012160" y="4653136"/>
            <a:ext cx="1521292" cy="360040"/>
          </a:xfrm>
          <a:prstGeom prst="rect">
            <a:avLst/>
          </a:prstGeom>
          <a:noFill/>
          <a:ln w="12700">
            <a:solidFill>
              <a:schemeClr val="tx1">
                <a:lumMod val="50000"/>
                <a:lumOff val="50000"/>
              </a:schemeClr>
            </a:solidFill>
          </a:ln>
        </p:spPr>
      </p:pic>
      <p:sp>
        <p:nvSpPr>
          <p:cNvPr id="61" name="テキスト ボックス 60"/>
          <p:cNvSpPr txBox="1"/>
          <p:nvPr/>
        </p:nvSpPr>
        <p:spPr>
          <a:xfrm>
            <a:off x="6281298" y="5003884"/>
            <a:ext cx="1459054" cy="369332"/>
          </a:xfrm>
          <a:prstGeom prst="rect">
            <a:avLst/>
          </a:prstGeom>
          <a:solidFill>
            <a:schemeClr val="bg1"/>
          </a:solidFill>
          <a:ln w="12700">
            <a:solidFill>
              <a:schemeClr val="tx1">
                <a:lumMod val="50000"/>
                <a:lumOff val="50000"/>
              </a:schemeClr>
            </a:solidFill>
          </a:ln>
        </p:spPr>
        <p:txBody>
          <a:bodyPr wrap="none" rtlCol="0">
            <a:spAutoFit/>
          </a:bodyPr>
          <a:lstStyle/>
          <a:p>
            <a:r>
              <a:rPr kumimoji="1" lang="en-US" altLang="ja-JP" b="1" dirty="0" smtClean="0">
                <a:solidFill>
                  <a:schemeClr val="accent6">
                    <a:lumMod val="75000"/>
                  </a:schemeClr>
                </a:solidFill>
                <a:latin typeface="+mj-lt"/>
              </a:rPr>
              <a:t>GRID ENGINE</a:t>
            </a:r>
            <a:endParaRPr kumimoji="1" lang="ja-JP" altLang="en-US" b="1" dirty="0">
              <a:solidFill>
                <a:schemeClr val="accent6">
                  <a:lumMod val="75000"/>
                </a:schemeClr>
              </a:solidFill>
              <a:latin typeface="+mj-lt"/>
            </a:endParaRPr>
          </a:p>
        </p:txBody>
      </p:sp>
    </p:spTree>
    <p:extLst>
      <p:ext uri="{BB962C8B-B14F-4D97-AF65-F5344CB8AC3E}">
        <p14:creationId xmlns:p14="http://schemas.microsoft.com/office/powerpoint/2010/main" xmlns="" val="2200680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185051" y="3337610"/>
            <a:ext cx="3655791" cy="667455"/>
          </a:xfrm>
          <a:prstGeom prst="roundRect">
            <a:avLst>
              <a:gd name="adj" fmla="val 1176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sp>
        <p:nvSpPr>
          <p:cNvPr id="2" name="タイトル 1"/>
          <p:cNvSpPr>
            <a:spLocks noGrp="1"/>
          </p:cNvSpPr>
          <p:nvPr>
            <p:ph type="title"/>
          </p:nvPr>
        </p:nvSpPr>
        <p:spPr>
          <a:xfrm>
            <a:off x="1187624" y="188640"/>
            <a:ext cx="6336704" cy="582594"/>
          </a:xfrm>
        </p:spPr>
        <p:txBody>
          <a:bodyPr/>
          <a:lstStyle/>
          <a:p>
            <a:r>
              <a:rPr kumimoji="1" lang="ja-JP" altLang="en-US" dirty="0" smtClean="0">
                <a:latin typeface="HGP創英角ｺﾞｼｯｸUB" pitchFamily="50" charset="-128"/>
                <a:ea typeface="HGP創英角ｺﾞｼｯｸUB" pitchFamily="50" charset="-128"/>
              </a:rPr>
              <a:t>国際クラウド連携</a:t>
            </a:r>
            <a:endParaRPr kumimoji="1" lang="ja-JP" altLang="en-US" dirty="0">
              <a:latin typeface="HGP創英角ｺﾞｼｯｸUB" pitchFamily="50" charset="-128"/>
              <a:ea typeface="HGP創英角ｺﾞｼｯｸUB" pitchFamily="50" charset="-128"/>
            </a:endParaRPr>
          </a:p>
        </p:txBody>
      </p:sp>
      <p:sp>
        <p:nvSpPr>
          <p:cNvPr id="5" name="角丸四角形 4"/>
          <p:cNvSpPr/>
          <p:nvPr/>
        </p:nvSpPr>
        <p:spPr>
          <a:xfrm>
            <a:off x="171582" y="5517233"/>
            <a:ext cx="3669260" cy="451431"/>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pic>
        <p:nvPicPr>
          <p:cNvPr id="6" name="Picture 42" descr="H:\home\nobukazu\My Dropbox\dat\201103\GRC-H23-plan\SINET4.png"/>
          <p:cNvPicPr>
            <a:picLocks noChangeAspect="1" noChangeArrowheads="1"/>
          </p:cNvPicPr>
          <p:nvPr/>
        </p:nvPicPr>
        <p:blipFill>
          <a:blip r:embed="rId2" cstate="print"/>
          <a:srcRect/>
          <a:stretch>
            <a:fillRect/>
          </a:stretch>
        </p:blipFill>
        <p:spPr bwMode="auto">
          <a:xfrm>
            <a:off x="251520" y="5517232"/>
            <a:ext cx="1031259" cy="451022"/>
          </a:xfrm>
          <a:prstGeom prst="rect">
            <a:avLst/>
          </a:prstGeom>
          <a:noFill/>
          <a:ln w="9525">
            <a:noFill/>
            <a:miter lim="800000"/>
            <a:headEnd/>
            <a:tailEnd/>
          </a:ln>
        </p:spPr>
      </p:pic>
      <p:sp>
        <p:nvSpPr>
          <p:cNvPr id="7" name="テキスト ボックス 6"/>
          <p:cNvSpPr txBox="1"/>
          <p:nvPr/>
        </p:nvSpPr>
        <p:spPr>
          <a:xfrm>
            <a:off x="1381492" y="5517232"/>
            <a:ext cx="1986441" cy="261610"/>
          </a:xfrm>
          <a:prstGeom prst="rect">
            <a:avLst/>
          </a:prstGeom>
          <a:noFill/>
        </p:spPr>
        <p:txBody>
          <a:bodyPr wrap="none" rtlCol="0">
            <a:spAutoFit/>
          </a:bodyPr>
          <a:lstStyle/>
          <a:p>
            <a:r>
              <a:rPr kumimoji="1" lang="en-US" altLang="ja-JP" sz="1100" dirty="0" smtClean="0">
                <a:latin typeface="Arial Unicode MS" pitchFamily="50" charset="-128"/>
                <a:ea typeface="Arial Unicode MS" pitchFamily="50" charset="-128"/>
                <a:cs typeface="Arial Unicode MS" pitchFamily="50" charset="-128"/>
              </a:rPr>
              <a:t>Science Information </a:t>
            </a:r>
            <a:r>
              <a:rPr lang="en-US" altLang="ja-JP" sz="1100" dirty="0" smtClean="0">
                <a:latin typeface="Arial Unicode MS" pitchFamily="50" charset="-128"/>
                <a:ea typeface="Arial Unicode MS" pitchFamily="50" charset="-128"/>
                <a:cs typeface="Arial Unicode MS" pitchFamily="50" charset="-128"/>
              </a:rPr>
              <a:t>N</a:t>
            </a:r>
            <a:r>
              <a:rPr kumimoji="1" lang="en-US" altLang="ja-JP" sz="1100" dirty="0" smtClean="0">
                <a:latin typeface="Arial Unicode MS" pitchFamily="50" charset="-128"/>
                <a:ea typeface="Arial Unicode MS" pitchFamily="50" charset="-128"/>
                <a:cs typeface="Arial Unicode MS" pitchFamily="50" charset="-128"/>
              </a:rPr>
              <a:t>etwork</a:t>
            </a:r>
            <a:endParaRPr kumimoji="1" lang="ja-JP" altLang="en-US" sz="1100" dirty="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118582" y="4725145"/>
            <a:ext cx="3722260" cy="451431"/>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sp>
        <p:nvSpPr>
          <p:cNvPr id="10" name="テキスト ボックス 9"/>
          <p:cNvSpPr txBox="1"/>
          <p:nvPr/>
        </p:nvSpPr>
        <p:spPr>
          <a:xfrm>
            <a:off x="916209" y="4725144"/>
            <a:ext cx="2693366" cy="261610"/>
          </a:xfrm>
          <a:prstGeom prst="rect">
            <a:avLst/>
          </a:prstGeom>
          <a:noFill/>
        </p:spPr>
        <p:txBody>
          <a:bodyPr wrap="none" rtlCol="0">
            <a:spAutoFit/>
          </a:bodyPr>
          <a:lstStyle/>
          <a:p>
            <a:r>
              <a:rPr kumimoji="1" lang="en-US" altLang="ja-JP" sz="1100" dirty="0" smtClean="0">
                <a:latin typeface="Arial Unicode MS" pitchFamily="50" charset="-128"/>
                <a:ea typeface="Arial Unicode MS" pitchFamily="50" charset="-128"/>
                <a:cs typeface="Arial Unicode MS" pitchFamily="50" charset="-128"/>
              </a:rPr>
              <a:t>Shibboleth based ID federation in Japan</a:t>
            </a:r>
            <a:endParaRPr kumimoji="1" lang="ja-JP" altLang="en-US" sz="1100" dirty="0">
              <a:latin typeface="Arial Unicode MS" pitchFamily="50" charset="-128"/>
              <a:ea typeface="Arial Unicode MS" pitchFamily="50" charset="-128"/>
              <a:cs typeface="Arial Unicode MS" pitchFamily="50" charset="-128"/>
            </a:endParaRPr>
          </a:p>
        </p:txBody>
      </p:sp>
      <p:pic>
        <p:nvPicPr>
          <p:cNvPr id="1026" name="Picture 2"/>
          <p:cNvPicPr>
            <a:picLocks noChangeAspect="1" noChangeArrowheads="1"/>
          </p:cNvPicPr>
          <p:nvPr/>
        </p:nvPicPr>
        <p:blipFill>
          <a:blip r:embed="rId3" cstate="print"/>
          <a:srcRect/>
          <a:stretch>
            <a:fillRect/>
          </a:stretch>
        </p:blipFill>
        <p:spPr bwMode="auto">
          <a:xfrm>
            <a:off x="251520" y="4753756"/>
            <a:ext cx="598220" cy="403436"/>
          </a:xfrm>
          <a:prstGeom prst="rect">
            <a:avLst/>
          </a:prstGeom>
          <a:noFill/>
          <a:ln w="9525">
            <a:noFill/>
            <a:miter lim="800000"/>
            <a:headEnd/>
            <a:tailEnd/>
          </a:ln>
        </p:spPr>
      </p:pic>
      <p:sp>
        <p:nvSpPr>
          <p:cNvPr id="12" name="テキスト ボックス 11"/>
          <p:cNvSpPr txBox="1"/>
          <p:nvPr/>
        </p:nvSpPr>
        <p:spPr>
          <a:xfrm>
            <a:off x="1647368" y="4869160"/>
            <a:ext cx="1197764"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a:t>
            </a:r>
            <a:r>
              <a:rPr kumimoji="1" lang="en-US" altLang="ja-JP" dirty="0" err="1" smtClean="0">
                <a:latin typeface="Arial Unicode MS" pitchFamily="50" charset="-128"/>
                <a:ea typeface="Arial Unicode MS" pitchFamily="50" charset="-128"/>
                <a:cs typeface="Arial Unicode MS" pitchFamily="50" charset="-128"/>
              </a:rPr>
              <a:t>Gakunin</a:t>
            </a:r>
            <a:r>
              <a:rPr kumimoji="1" lang="en-US" altLang="ja-JP" dirty="0" smtClean="0">
                <a:latin typeface="Arial Unicode MS" pitchFamily="50" charset="-128"/>
                <a:ea typeface="Arial Unicode MS" pitchFamily="50" charset="-128"/>
                <a:cs typeface="Arial Unicode MS" pitchFamily="50" charset="-128"/>
              </a:rPr>
              <a:t>)</a:t>
            </a:r>
            <a:endParaRPr kumimoji="1" lang="ja-JP" altLang="en-US" dirty="0">
              <a:latin typeface="Arial Unicode MS" pitchFamily="50" charset="-128"/>
              <a:ea typeface="Arial Unicode MS" pitchFamily="50" charset="-128"/>
              <a:cs typeface="Arial Unicode MS" pitchFamily="50" charset="-128"/>
            </a:endParaRPr>
          </a:p>
        </p:txBody>
      </p:sp>
      <p:sp>
        <p:nvSpPr>
          <p:cNvPr id="13" name="角丸四角形 12"/>
          <p:cNvSpPr/>
          <p:nvPr/>
        </p:nvSpPr>
        <p:spPr>
          <a:xfrm>
            <a:off x="118582" y="4149080"/>
            <a:ext cx="372226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Arial Unicode MS" pitchFamily="50" charset="-128"/>
                <a:ea typeface="Arial Unicode MS" pitchFamily="50" charset="-128"/>
                <a:cs typeface="Arial Unicode MS" pitchFamily="50" charset="-128"/>
              </a:rPr>
              <a:t>dodai</a:t>
            </a:r>
            <a:endParaRPr lang="ja-JP" altLang="en-US" sz="3200" dirty="0">
              <a:latin typeface="Arial Unicode MS" pitchFamily="50" charset="-128"/>
              <a:ea typeface="Arial Unicode MS" pitchFamily="50" charset="-128"/>
              <a:cs typeface="Arial Unicode MS" pitchFamily="50" charset="-128"/>
            </a:endParaRPr>
          </a:p>
        </p:txBody>
      </p:sp>
      <p:sp>
        <p:nvSpPr>
          <p:cNvPr id="14" name="フローチャート : 磁気ディスク 13"/>
          <p:cNvSpPr/>
          <p:nvPr/>
        </p:nvSpPr>
        <p:spPr>
          <a:xfrm>
            <a:off x="2411760" y="1196752"/>
            <a:ext cx="4968552" cy="9361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err="1" smtClean="0">
                <a:latin typeface="Arial Unicode MS" pitchFamily="50" charset="-128"/>
                <a:ea typeface="Arial Unicode MS" pitchFamily="50" charset="-128"/>
                <a:cs typeface="Arial Unicode MS" pitchFamily="50" charset="-128"/>
              </a:rPr>
              <a:t>Intercloud</a:t>
            </a:r>
            <a:r>
              <a:rPr lang="en-US" altLang="ja-JP" sz="3200" dirty="0" smtClean="0">
                <a:latin typeface="Arial Unicode MS" pitchFamily="50" charset="-128"/>
                <a:ea typeface="Arial Unicode MS" pitchFamily="50" charset="-128"/>
                <a:cs typeface="Arial Unicode MS" pitchFamily="50" charset="-128"/>
              </a:rPr>
              <a:t> object storage </a:t>
            </a:r>
          </a:p>
        </p:txBody>
      </p:sp>
      <p:sp>
        <p:nvSpPr>
          <p:cNvPr id="1028" name="AutoShape 4" descr="data:image/jpeg;base64,/9j/4AAQSkZJRgABAQAAAQABAAD/2wCEAAkGBhAQEQ8UEA8VERAQFhAPDxAREBEVDxAVFBEYFBMQEhQXHyYeGRwjGRcVHy8iIycpLCwsFR8xQTAtNSYrLCkBCQoKDgwOGg8PGisiHyQsKjU1MjU0NSksLCksLC0sMDUtLDQuLCwvNSwqLDQpLy0pLCwtLCwsLywqLiwsKSwpLP/AABEIAMAAwAMBIgACEQEDEQH/xAAcAAEAAgIDAQAAAAAAAAAAAAAABgcEBQEDCAL/xABBEAABAwICBAoHBgUFAQAAAAABAAIDBBEFEgYHITETIjJBUWFxkbHBNENyc4GCoRQVQlKysyMkksLRNYPD4fB0/8QAGgEBAAMBAQEAAAAAAAAAAAAAAAMEBQIGAf/EADARAAIBAwIEAwcFAQEAAAAAAAABAgMEEQUxEiFBYVGBkRMiMjNCcaE0sdHh8MEU/9oADAMBAAIRAxEAPwC8UREAREQBERAEREAREQBERAEREAREQBERAEREAREQBERAEREAREQBEWPV4jFCAZZWRg7i97Wg9l0PqTfJGQi0summHt31cfwdm8Fhy6xsOb6/N7Mbz5Lh1ILqiZW1Z7QfoyTIoZNrVoRyRM/sjA/UQsKXW7D+GmkPtPY3wuuHXprqTRsLl/Q/2LARVpLrfd+GkHzSk+DVhTa2qs8mGFvaJHHxC5dzT8SVaXcv6ceaLYRUzLrMxE7pGN9mJvndYkuneIu31Th7LWDwC4d3DuTLR673a/3kXjdFQp0sr7g/bJbjaOObd24qztCdNm1reDlsyqYOM3c2UD1kfmObsXdO4jN4IbnTqtCPHuu3QliIisGaEREAREQBERAEREAREQBee9KMafPW1RkcTklliYCdjWseWAN6N1/ivQi8yaQn+crP/oqf3nKpdbJGvpTxOT7GU0rldeDR8KSDuba/x3BbttDGPw95KzuE9RGWVk1K4ut0KVn5R3L7EbRuA7gnCdZNGAehfYhd+U9xW7ROEZNMKR5/CV9jD5Oj6hbZF94Rk1gwx/SO9dtPQyRua9kuR7CHMe2+ZpHOFnImMHx81hln6H6SmrjyyW4eMDPYWa8bg8Dm6wpEq61cekS+7P62qxVq0ZOUMs8bf0Y0a7jDYIiKYohERAEREAREQBERAF5m0mic2srA4Fp4eoNiLGxlcQfiCD8V6ZXnHTPHZauqlMoZeJ8sTXMjDXFrZCGhxHKsBzqrc7I1dMzxyGjHrfk81vVotGPW/J5reqgenp/Cgi32huER1M7myi7GML8oNsxzAAG3ap7HorRt3UzPiCfFTU6EprJSudRp28+BptlSXRovu2noG0q5Y8Ip27oIx2Rs/wALJZE1u5oHYAFKrV+JSetLpD8/0U1Hhk7uTDIeyN/+FrpcRiYSHSAFpLSL7QQbEH4q+F5gxofzNT76f91yjq0fZpcye11CVdtcOMEqp6pkgJY4OA2G3Mu1RPC8UMOezM2bLz2ta/V1rN+/5jyYfo8qA0lUTXMsvVx6RL7s/rarFVdaqayKXhCY3x1TW2eDfgnsLhZzOg3sCCrFWlbrEDyupS4rh+QREU5nBERAEREAREQBERAF5ix5tqqrHRPUDumcvTq8x6Rel1nv6n95yqXOyNbTPil5HxhzZjm4J2Xdm2gdNvNZn2GpdyprfO7yXGj/AKz5fNbhUGz01OmnFNk21UV81pKeVzXtjbnjfbjtGYAsJ5xtuOhWMq01Y+kze6/5Gqy1p27bgsnldThGFw1HsERFOZoXmLHvSqv30/7rl6dXmLHvSqv30/7rlUudka2mfFLyMnR/1nyf3LcLUaP+s+T+5bdZ73PVUfgRMtWHpE/uv7wrKVZ6sfSZvdH9bVZi07b5Z5TVv1L+yCIisGUEREAREQBERAEREAXmzTHDpYK2qbKwsL5ZpWX3OY+RzmuaecWK9JrzXpZiM0tXUiWV8gjmqGRh7yQxolcA1oO4WA7lVudkaumZ45DR/wBZ8vmtwtNo/wCs+TzW3dKBvIHaQs57nq6PwImerH0mb3R/carLVPaHaTQUcskkpLmuZkbwYDjfMD09Sk0utymHJgld28G3zKvUKsIww2ed1K1rVbhyhHKwidoq4l1vj8NGfmmA8GlYM2tupPJp4m9pe4+IUruaa6lOOl3L+n8otQrzppxizamsmcIGROY+SN5YXfxcjy0PcDsDrDmUpqNZ9e4EAxsvsu2PaOy5KgVbTm5dtNyS6+8km5KrVq8ZrCNG0sKlBuUzM0f9Z8vmtwo1QTStzcGL3tfZe2+3msvhqo9X9Kqs2qU8RSwyytWPpM3uj+tqsxVpqkrrmSOSFgma3MJ28p7Mwux46QbbQrLWnbfLR5TVJOVw8rGwREVgzQiIgCIiAIiIAsDE2vAu0mw3geKz1wQgIlNVv/O7+oqjMXP8xUe9m/ccr/xrCyy7mC7ecfl/6VCY7A5lTOHCxMkjh1hzi4EfAqpc7I1dMfvSXY6aOlMmazstrX37b3WWMGHO89wXzg34/l81s1myk8nqaVKLim0YsVGIwbEnqK+l3rm65yTcGNjHyno+i5yHoXeiZPvAdPBH/wAUMHTZdyJkcB001MGZrfiIPULX/wAruRF8fM6SUVhE11Vekze6P62q0lVuqr0mb3R/W1Wkta1+WeO1f9S/sgiIrRkhERAEREAREQBERAcObffuVc6wNCGytL2i1trXAbWH8p6lY6+ZIw4EEXB2EHcV8aTWGdQm4PijuebKClfE+VrxZwyg/XaOpZyt/EdXdJMSeOx3MWuGzvCwY9VNKOVNK74sHks2paz4vd2PUW2r0VTSqZTKuRW7Fq1oG72Pd7UrvKyzI9BsPbupWn2i4+JXxWc/FHctboLZSfp/JSyBXpFo1Rs5NLEP9pp8QsyOijbyY2N9ljR4BdqyfVkMtdh0g/UoWKhlfyYnu9ljj4BZcejdY7k0kp/23DxV62XK6VkurIXrs+kF6lKw6DYg7dSuHtOY3zWZHq1rzvbG3tlHkreRdqzh3IJa1XeyS/33IxoZoh9hD3PcHzSWDi2+VrRtytvv27ypOiK1CKgsIyq1adabnN5bCIi6IgiIgCIiAIiIAiKH6X1kktTS0cchjE3Hmc02dlueLfsa76ICYIoDiFF901NK+B7/ALPM7g5o3uLhe443cb/BfWlscj8SpGRymMyx5C9p2tBc8OI67XQE8RV5iuHfdNRTSwSPMMruDmY9177rk9Owk9RC2Olla6aqp6MS8FE4cJUPDspLdtmX7B9epATK6KA07G0FfTsp5i+mqbsfGZM4a7dfw+q662ifPi88IlfHG9jHS5HEOLQxpyg81zZAWFdLqAUNIcPxSKCKRxgqGZixzr2uHfUFu/rXVXsZWYpNBWSuZDG0fZ4g8sa8kA3vzk3J+C4nPhwWLej7VvLwks+P4J5iFa2GKSRwJbG1z3AbyALmyxdH8aFZA2ZrCxry4BpIJ4riLkjsWj0g0VhZh72ZpHCmbNNGTIb3ymwd0gbrLB1caOw8DBU3fwt5BbhDwe8t5G7cuOOXGljoWFQo/wDnlUy85xt2ffr+Cd3XKhWkOiFF/GkmqnsmfnfG6SoADDtLWtaea+xc6F6RO+7ZZZ3F5pjIMxN3ODWhzQT07bL77T3sNHDtU6ftKbzzS2xv4eJM7qDaXzuGJ4YA9waS24DiAf4vOBvWNo/o2cUY6prppDwjncDGx5ayNoNrj4+C40ribDX4Q2/EiDBmcdtmv5Tj2C6inNyjnGFy/ctW9CFKs4cWWlLPLls+vX0LDXS2tjNwJGEtvcB7dlt99uxQ7AIn4jWPrH3FNCTHSMJIDi31hH17SOhSSp0dhkcXOzXJeTZ1gc+TMD1cRqmjJyWUilUowpS4Jvnjn2fgbRECKQqhERAEREAUI0hPA4tQyv2RvbweY7gbuG0/M3vU3WDi+Cw1TMkzMzb3BBs5p6WnmQEX1hOEklBA3bI+XNYbwNjb+PcV8aTVDY8Vw9zzZoaASdwu94F/iQt/hGiNNTP4Rgc+S1g+V5c5o6G9Cj+ldGybFKKORuZj4y1w6RmegPvWO4SmjgabySSXsN4B4tz3nuKx9JKOH71gNS0OgmYG8a4bmF2i57bd6kWE6G0tNJwjA58g2NdI8uLfZWfi+Cw1TMk7MwG1p3OaelpG5AYlNonQxvY9lO1r2kOY4F1wRzjatJTf65P7lv6Grb4XobTU8jZGGRz2XDc8riG3FjYbtyzGYDCKl1SA7hnNyE5uLawHJ+CAjWN/6zQ+7HjKtvpRo1TVkbjJZskbTlmBAdHYXs7pHUVnVOAQyVEdQ4O4WIZWWdxbbd45+UVrMR0BpJ5ZJHmUOkOaQNlcGONrbQuJrKxjJYt5KE+JycceCz/1Gl0fxKWowir4Ul7o2Txted7mtjuLnnte3wWfoDU5cMa5vGLOHOXrBLg3w71JaTC4oohFGwNiALcnMQd9+m61WEaE0tLNwsOcGzgGmQmMZhY7FGoSTT7YLU7ilOM44xmWV/HYi+iGHU9VT1NXWWmmzSZnSG4jDW3FhuG/wXVohSOlwiuYwXc50mUc5IY02+ikx1eUXCF+V4DjndCJCIXG99recX5ty2mCYBDRseyEODXuMhDnX2kAbOjcuI0nyz3Jqt7BqXA28uLSeyx03NLq2xJj6KNgcM8OZj234wu4uBt0EFabWBSNmr8OjcTkksx1jtsZdtj2KQV+r2ilkdJlfG521/BPLWuvv2c1+pZk2ilO99M8h2alDWw8c2AabjN0r64ScOB9jiNxRhXdaLfPPLGza8c+JHdDKp1HUz0ErtgJkpSfxNO0tHaNvaHKdrVYjo1BPNDM8OE0Nsj2OynYbgHp5+8raqWnFxWCnc1Y1ZKa3a5/f+wiIpCsEREAREQBERAFhz4TC+WOZ0YMsYsx9zdo2/DnKzEQBERAEREAREQBERAEREAREQBERAEREAREQBERAEREAREQBERAEREAREQBERAEREAREQBERAEREAREQH//2Q=="/>
          <p:cNvSpPr>
            <a:spLocks noChangeAspect="1" noChangeArrowheads="1"/>
          </p:cNvSpPr>
          <p:nvPr/>
        </p:nvSpPr>
        <p:spPr bwMode="auto">
          <a:xfrm>
            <a:off x="143608" y="-144463"/>
            <a:ext cx="281354"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http://www.viops.jp/openstack240.png"/>
          <p:cNvPicPr>
            <a:picLocks noChangeAspect="1" noChangeArrowheads="1"/>
          </p:cNvPicPr>
          <p:nvPr/>
        </p:nvPicPr>
        <p:blipFill>
          <a:blip r:embed="rId4" cstate="print"/>
          <a:srcRect/>
          <a:stretch>
            <a:fillRect/>
          </a:stretch>
        </p:blipFill>
        <p:spPr bwMode="auto">
          <a:xfrm>
            <a:off x="384458" y="3409617"/>
            <a:ext cx="531752" cy="576066"/>
          </a:xfrm>
          <a:prstGeom prst="rect">
            <a:avLst/>
          </a:prstGeom>
          <a:noFill/>
        </p:spPr>
      </p:pic>
      <p:sp>
        <p:nvSpPr>
          <p:cNvPr id="20" name="テキスト ボックス 19"/>
          <p:cNvSpPr txBox="1"/>
          <p:nvPr/>
        </p:nvSpPr>
        <p:spPr>
          <a:xfrm>
            <a:off x="1115616" y="3501008"/>
            <a:ext cx="1338828" cy="369332"/>
          </a:xfrm>
          <a:prstGeom prst="rect">
            <a:avLst/>
          </a:prstGeom>
          <a:noFill/>
        </p:spPr>
        <p:txBody>
          <a:bodyPr wrap="none" rtlCol="0">
            <a:spAutoFit/>
          </a:bodyPr>
          <a:lstStyle/>
          <a:p>
            <a:r>
              <a:rPr lang="en-US" altLang="ja-JP" dirty="0" smtClean="0">
                <a:latin typeface="Arial Unicode MS" pitchFamily="50" charset="-128"/>
                <a:ea typeface="Arial Unicode MS" pitchFamily="50" charset="-128"/>
                <a:cs typeface="Arial Unicode MS" pitchFamily="50" charset="-128"/>
              </a:rPr>
              <a:t>on demand</a:t>
            </a:r>
            <a:endParaRPr kumimoji="1" lang="ja-JP" altLang="en-US" dirty="0">
              <a:latin typeface="Arial Unicode MS" pitchFamily="50" charset="-128"/>
              <a:ea typeface="Arial Unicode MS" pitchFamily="50" charset="-128"/>
              <a:cs typeface="Arial Unicode MS" pitchFamily="50" charset="-128"/>
            </a:endParaRPr>
          </a:p>
        </p:txBody>
      </p:sp>
      <p:sp>
        <p:nvSpPr>
          <p:cNvPr id="21" name="角丸四角形 20"/>
          <p:cNvSpPr/>
          <p:nvPr/>
        </p:nvSpPr>
        <p:spPr>
          <a:xfrm>
            <a:off x="5303158" y="5517233"/>
            <a:ext cx="3722260" cy="451431"/>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5303158" y="4653137"/>
            <a:ext cx="3685446" cy="451431"/>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sp>
        <p:nvSpPr>
          <p:cNvPr id="27" name="テキスト ボックス 26"/>
          <p:cNvSpPr txBox="1"/>
          <p:nvPr/>
        </p:nvSpPr>
        <p:spPr>
          <a:xfrm>
            <a:off x="1647368" y="5651956"/>
            <a:ext cx="1223412" cy="369332"/>
          </a:xfrm>
          <a:prstGeom prst="rect">
            <a:avLst/>
          </a:prstGeom>
          <a:noFill/>
        </p:spPr>
        <p:txBody>
          <a:bodyPr wrap="none" rtlCol="0">
            <a:spAutoFit/>
          </a:bodyPr>
          <a:lstStyle/>
          <a:p>
            <a:r>
              <a:rPr kumimoji="1" lang="en-US" altLang="ja-JP" dirty="0" smtClean="0">
                <a:latin typeface="Arial Unicode MS" pitchFamily="50" charset="-128"/>
                <a:ea typeface="Arial Unicode MS" pitchFamily="50" charset="-128"/>
                <a:cs typeface="Arial Unicode MS" pitchFamily="50" charset="-128"/>
              </a:rPr>
              <a:t>(SINET-4)</a:t>
            </a:r>
            <a:endParaRPr kumimoji="1" lang="ja-JP" altLang="en-US" dirty="0">
              <a:latin typeface="Arial Unicode MS" pitchFamily="50" charset="-128"/>
              <a:ea typeface="Arial Unicode MS" pitchFamily="50" charset="-128"/>
              <a:cs typeface="Arial Unicode MS" pitchFamily="50" charset="-128"/>
            </a:endParaRPr>
          </a:p>
        </p:txBody>
      </p:sp>
      <p:sp>
        <p:nvSpPr>
          <p:cNvPr id="29" name="角丸四角形 28"/>
          <p:cNvSpPr/>
          <p:nvPr/>
        </p:nvSpPr>
        <p:spPr>
          <a:xfrm>
            <a:off x="5236689" y="3284984"/>
            <a:ext cx="3722260" cy="1152128"/>
          </a:xfrm>
          <a:prstGeom prst="roundRect">
            <a:avLst>
              <a:gd name="adj" fmla="val 1176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Arial Unicode MS" pitchFamily="50" charset="-128"/>
              <a:ea typeface="Arial Unicode MS" pitchFamily="50" charset="-128"/>
              <a:cs typeface="Arial Unicode MS" pitchFamily="50" charset="-128"/>
            </a:endParaRPr>
          </a:p>
        </p:txBody>
      </p:sp>
      <p:pic>
        <p:nvPicPr>
          <p:cNvPr id="30" name="Picture 6" descr="http://www.viops.jp/openstack240.png"/>
          <p:cNvPicPr>
            <a:picLocks noChangeAspect="1" noChangeArrowheads="1"/>
          </p:cNvPicPr>
          <p:nvPr/>
        </p:nvPicPr>
        <p:blipFill>
          <a:blip r:embed="rId4" cstate="print"/>
          <a:srcRect/>
          <a:stretch>
            <a:fillRect/>
          </a:stretch>
        </p:blipFill>
        <p:spPr bwMode="auto">
          <a:xfrm>
            <a:off x="5317514" y="3356992"/>
            <a:ext cx="930563" cy="1008112"/>
          </a:xfrm>
          <a:prstGeom prst="rect">
            <a:avLst/>
          </a:prstGeom>
          <a:noFill/>
        </p:spPr>
      </p:pic>
      <p:sp>
        <p:nvSpPr>
          <p:cNvPr id="32" name="テキスト ボックス 31"/>
          <p:cNvSpPr txBox="1"/>
          <p:nvPr/>
        </p:nvSpPr>
        <p:spPr>
          <a:xfrm>
            <a:off x="606306" y="2420889"/>
            <a:ext cx="2872902" cy="830997"/>
          </a:xfrm>
          <a:prstGeom prst="rect">
            <a:avLst/>
          </a:prstGeom>
          <a:noFill/>
        </p:spPr>
        <p:txBody>
          <a:bodyPr wrap="none" rtlCol="0">
            <a:spAutoFit/>
          </a:bodyPr>
          <a:lstStyle/>
          <a:p>
            <a:pPr algn="ctr"/>
            <a:r>
              <a:rPr kumimoji="1" lang="en-US" altLang="ja-JP" sz="2400" dirty="0" smtClean="0">
                <a:latin typeface="Arial Unicode MS" pitchFamily="50" charset="-128"/>
                <a:ea typeface="Arial Unicode MS" pitchFamily="50" charset="-128"/>
                <a:cs typeface="Arial Unicode MS" pitchFamily="50" charset="-128"/>
              </a:rPr>
              <a:t>NII Research Cloud</a:t>
            </a:r>
          </a:p>
          <a:p>
            <a:pPr algn="ctr"/>
            <a:r>
              <a:rPr lang="en-US" altLang="ja-JP" sz="2400" dirty="0" smtClean="0">
                <a:latin typeface="Arial Unicode MS" pitchFamily="50" charset="-128"/>
                <a:ea typeface="Arial Unicode MS" pitchFamily="50" charset="-128"/>
                <a:cs typeface="Arial Unicode MS" pitchFamily="50" charset="-128"/>
              </a:rPr>
              <a:t>(</a:t>
            </a:r>
            <a:r>
              <a:rPr lang="en-US" altLang="ja-JP" sz="2400" dirty="0" err="1" smtClean="0">
                <a:latin typeface="Arial Unicode MS" pitchFamily="50" charset="-128"/>
                <a:ea typeface="Arial Unicode MS" pitchFamily="50" charset="-128"/>
                <a:cs typeface="Arial Unicode MS" pitchFamily="50" charset="-128"/>
              </a:rPr>
              <a:t>gunnii</a:t>
            </a:r>
            <a:r>
              <a:rPr lang="en-US" altLang="ja-JP" sz="2400" dirty="0" smtClean="0">
                <a:latin typeface="Arial Unicode MS" pitchFamily="50" charset="-128"/>
                <a:ea typeface="Arial Unicode MS" pitchFamily="50" charset="-128"/>
                <a:cs typeface="Arial Unicode MS" pitchFamily="50" charset="-128"/>
              </a:rPr>
              <a:t>)</a:t>
            </a:r>
            <a:endParaRPr kumimoji="1" lang="ja-JP" altLang="en-US" sz="2400" dirty="0">
              <a:latin typeface="Arial Unicode MS" pitchFamily="50" charset="-128"/>
              <a:ea typeface="Arial Unicode MS" pitchFamily="50" charset="-128"/>
              <a:cs typeface="Arial Unicode MS" pitchFamily="50" charset="-128"/>
            </a:endParaRPr>
          </a:p>
        </p:txBody>
      </p:sp>
      <p:sp>
        <p:nvSpPr>
          <p:cNvPr id="33" name="テキスト ボックス 32"/>
          <p:cNvSpPr txBox="1"/>
          <p:nvPr/>
        </p:nvSpPr>
        <p:spPr>
          <a:xfrm>
            <a:off x="6433130" y="2564905"/>
            <a:ext cx="1417376" cy="461665"/>
          </a:xfrm>
          <a:prstGeom prst="rect">
            <a:avLst/>
          </a:prstGeom>
          <a:noFill/>
        </p:spPr>
        <p:txBody>
          <a:bodyPr wrap="none" rtlCol="0">
            <a:spAutoFit/>
          </a:bodyPr>
          <a:lstStyle/>
          <a:p>
            <a:r>
              <a:rPr kumimoji="1" lang="en-US" altLang="ja-JP" sz="2400" dirty="0" err="1" smtClean="0">
                <a:latin typeface="Arial Unicode MS" pitchFamily="50" charset="-128"/>
                <a:ea typeface="Arial Unicode MS" pitchFamily="50" charset="-128"/>
                <a:cs typeface="Arial Unicode MS" pitchFamily="50" charset="-128"/>
              </a:rPr>
              <a:t>NeCTAR</a:t>
            </a:r>
            <a:endParaRPr kumimoji="1" lang="ja-JP" altLang="en-US" sz="2400" dirty="0">
              <a:latin typeface="Arial Unicode MS" pitchFamily="50" charset="-128"/>
              <a:ea typeface="Arial Unicode MS" pitchFamily="50" charset="-128"/>
              <a:cs typeface="Arial Unicode MS" pitchFamily="50" charset="-128"/>
            </a:endParaRPr>
          </a:p>
        </p:txBody>
      </p:sp>
      <p:sp>
        <p:nvSpPr>
          <p:cNvPr id="34" name="左右矢印 33"/>
          <p:cNvSpPr/>
          <p:nvPr/>
        </p:nvSpPr>
        <p:spPr>
          <a:xfrm>
            <a:off x="3851920" y="3429000"/>
            <a:ext cx="1318300" cy="648072"/>
          </a:xfrm>
          <a:prstGeom prst="lef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err="1" smtClean="0">
                <a:solidFill>
                  <a:schemeClr val="tx1"/>
                </a:solidFill>
              </a:rPr>
              <a:t>OpenStack</a:t>
            </a:r>
            <a:r>
              <a:rPr lang="en-US" altLang="ja-JP" sz="1200" b="1" dirty="0" smtClean="0">
                <a:solidFill>
                  <a:schemeClr val="tx1"/>
                </a:solidFill>
              </a:rPr>
              <a:t> Federation</a:t>
            </a:r>
            <a:endParaRPr kumimoji="1" lang="ja-JP" altLang="en-US" sz="1200" b="1" dirty="0">
              <a:solidFill>
                <a:schemeClr val="tx1"/>
              </a:solidFill>
            </a:endParaRPr>
          </a:p>
        </p:txBody>
      </p:sp>
      <p:sp>
        <p:nvSpPr>
          <p:cNvPr id="35" name="左右矢印 34"/>
          <p:cNvSpPr/>
          <p:nvPr/>
        </p:nvSpPr>
        <p:spPr>
          <a:xfrm>
            <a:off x="3923928" y="4509120"/>
            <a:ext cx="1312761" cy="720080"/>
          </a:xfrm>
          <a:prstGeom prst="leftRight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smtClean="0">
                <a:solidFill>
                  <a:schemeClr val="tx1"/>
                </a:solidFill>
              </a:rPr>
              <a:t>ID Federation</a:t>
            </a:r>
            <a:endParaRPr kumimoji="1" lang="ja-JP" altLang="en-US" sz="1200" b="1" dirty="0">
              <a:solidFill>
                <a:schemeClr val="tx1"/>
              </a:solidFill>
            </a:endParaRPr>
          </a:p>
        </p:txBody>
      </p:sp>
      <p:sp>
        <p:nvSpPr>
          <p:cNvPr id="36" name="左右矢印 35"/>
          <p:cNvSpPr/>
          <p:nvPr/>
        </p:nvSpPr>
        <p:spPr>
          <a:xfrm>
            <a:off x="3851920" y="5373216"/>
            <a:ext cx="1395847" cy="936104"/>
          </a:xfrm>
          <a:prstGeom prst="leftRight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smtClean="0">
                <a:solidFill>
                  <a:schemeClr val="tx1"/>
                </a:solidFill>
              </a:rPr>
              <a:t>L2 connection (</a:t>
            </a:r>
            <a:r>
              <a:rPr lang="en-US" altLang="ja-JP" sz="1200" b="1" dirty="0" err="1" smtClean="0">
                <a:solidFill>
                  <a:schemeClr val="tx1"/>
                </a:solidFill>
              </a:rPr>
              <a:t>OpenFlow</a:t>
            </a:r>
            <a:r>
              <a:rPr lang="en-US" altLang="ja-JP" sz="1200" b="1" dirty="0" smtClean="0">
                <a:solidFill>
                  <a:schemeClr val="tx1"/>
                </a:solidFill>
              </a:rPr>
              <a:t>)</a:t>
            </a:r>
            <a:endParaRPr kumimoji="1" lang="ja-JP" altLang="en-US" sz="1200" b="1" dirty="0">
              <a:solidFill>
                <a:schemeClr val="tx1"/>
              </a:solidFill>
            </a:endParaRPr>
          </a:p>
        </p:txBody>
      </p:sp>
      <p:sp>
        <p:nvSpPr>
          <p:cNvPr id="37" name="正方形/長方形 36"/>
          <p:cNvSpPr/>
          <p:nvPr/>
        </p:nvSpPr>
        <p:spPr>
          <a:xfrm>
            <a:off x="5369628" y="4725144"/>
            <a:ext cx="3839577" cy="369332"/>
          </a:xfrm>
          <a:prstGeom prst="rect">
            <a:avLst/>
          </a:prstGeom>
        </p:spPr>
        <p:txBody>
          <a:bodyPr wrap="none">
            <a:spAutoFit/>
          </a:bodyPr>
          <a:lstStyle/>
          <a:p>
            <a:r>
              <a:rPr lang="en-US" altLang="ja-JP" dirty="0" smtClean="0"/>
              <a:t>Australian Access Federation (AAF)</a:t>
            </a:r>
            <a:endParaRPr lang="ja-JP" altLang="en-US" dirty="0"/>
          </a:p>
        </p:txBody>
      </p:sp>
      <p:sp>
        <p:nvSpPr>
          <p:cNvPr id="38" name="正方形/長方形 37"/>
          <p:cNvSpPr/>
          <p:nvPr/>
        </p:nvSpPr>
        <p:spPr>
          <a:xfrm>
            <a:off x="5369627" y="5589240"/>
            <a:ext cx="3185552" cy="369332"/>
          </a:xfrm>
          <a:prstGeom prst="rect">
            <a:avLst/>
          </a:prstGeom>
        </p:spPr>
        <p:txBody>
          <a:bodyPr wrap="none">
            <a:spAutoFit/>
          </a:bodyPr>
          <a:lstStyle/>
          <a:p>
            <a:r>
              <a:rPr lang="en-US" altLang="ja-JP" dirty="0" smtClean="0"/>
              <a:t>Australian Academic Network</a:t>
            </a:r>
            <a:endParaRPr lang="ja-JP" altLang="en-US" dirty="0"/>
          </a:p>
        </p:txBody>
      </p:sp>
      <p:cxnSp>
        <p:nvCxnSpPr>
          <p:cNvPr id="40" name="直線コネクタ 39"/>
          <p:cNvCxnSpPr>
            <a:stCxn id="14" idx="3"/>
            <a:endCxn id="19" idx="0"/>
          </p:cNvCxnSpPr>
          <p:nvPr/>
        </p:nvCxnSpPr>
        <p:spPr>
          <a:xfrm flipH="1">
            <a:off x="2012947" y="2132856"/>
            <a:ext cx="2883089" cy="1204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14" idx="3"/>
            <a:endCxn id="29" idx="0"/>
          </p:cNvCxnSpPr>
          <p:nvPr/>
        </p:nvCxnSpPr>
        <p:spPr>
          <a:xfrm>
            <a:off x="4896036" y="2132856"/>
            <a:ext cx="2201783" cy="1152128"/>
          </a:xfrm>
          <a:prstGeom prst="line">
            <a:avLst/>
          </a:prstGeom>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6516216" y="3574757"/>
            <a:ext cx="1702710" cy="646331"/>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cs typeface="Arial Unicode MS" pitchFamily="50" charset="-128"/>
              </a:rPr>
              <a:t>オーストラリア内</a:t>
            </a:r>
            <a:endParaRPr kumimoji="1" lang="en-US" altLang="ja-JP" dirty="0" smtClean="0">
              <a:latin typeface="HGP創英角ｺﾞｼｯｸUB" pitchFamily="50" charset="-128"/>
              <a:ea typeface="HGP創英角ｺﾞｼｯｸUB" pitchFamily="50" charset="-128"/>
              <a:cs typeface="Arial Unicode MS" pitchFamily="50" charset="-128"/>
            </a:endParaRPr>
          </a:p>
          <a:p>
            <a:r>
              <a:rPr lang="ja-JP" altLang="en-US" dirty="0" smtClean="0">
                <a:latin typeface="HGP創英角ｺﾞｼｯｸUB" pitchFamily="50" charset="-128"/>
                <a:ea typeface="HGP創英角ｺﾞｼｯｸUB" pitchFamily="50" charset="-128"/>
                <a:cs typeface="Arial Unicode MS" pitchFamily="50" charset="-128"/>
              </a:rPr>
              <a:t>６拠点連携</a:t>
            </a:r>
            <a:endParaRPr kumimoji="1" lang="ja-JP" altLang="en-US" dirty="0">
              <a:latin typeface="HGP創英角ｺﾞｼｯｸUB" pitchFamily="50" charset="-128"/>
              <a:ea typeface="HGP創英角ｺﾞｼｯｸUB"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7"/>
          <p:cNvSpPr>
            <a:spLocks noGrp="1"/>
          </p:cNvSpPr>
          <p:nvPr>
            <p:ph type="title"/>
          </p:nvPr>
        </p:nvSpPr>
        <p:spPr>
          <a:xfrm>
            <a:off x="323528" y="116632"/>
            <a:ext cx="8229600" cy="582612"/>
          </a:xfrm>
        </p:spPr>
        <p:txBody>
          <a:bodyPr/>
          <a:lstStyle/>
          <a:p>
            <a:pPr eaLnBrk="1" hangingPunct="1"/>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a:t>
            </a:r>
            <a:r>
              <a:rPr lang="ja-JP" altLang="en-US" sz="4000" dirty="0" smtClean="0">
                <a:latin typeface="HGP創英角ｺﾞｼｯｸUB" pitchFamily="50" charset="-128"/>
                <a:ea typeface="HGP創英角ｺﾞｼｯｸUB" pitchFamily="50" charset="-128"/>
              </a:rPr>
              <a:t>クラウドクライアント</a:t>
            </a:r>
          </a:p>
        </p:txBody>
      </p:sp>
      <p:sp>
        <p:nvSpPr>
          <p:cNvPr id="49155" name="フッター プレースホルダ 9"/>
          <p:cNvSpPr>
            <a:spLocks noGrp="1"/>
          </p:cNvSpPr>
          <p:nvPr>
            <p:ph type="ftr" sz="quarter" idx="4294967295"/>
          </p:nvPr>
        </p:nvSpPr>
        <p:spPr bwMode="auto">
          <a:xfrm>
            <a:off x="5214938" y="6572250"/>
            <a:ext cx="3929062" cy="285750"/>
          </a:xfrm>
          <a:prstGeom prst="rect">
            <a:avLst/>
          </a:prstGeom>
          <a:noFill/>
          <a:ln>
            <a:miter lim="800000"/>
            <a:headEnd/>
            <a:tailEnd/>
          </a:ln>
        </p:spPr>
        <p:txBody>
          <a:bodyPr/>
          <a:lstStyle/>
          <a:p>
            <a:r>
              <a:rPr lang="en-US" altLang="ja-JP">
                <a:latin typeface="HGP創英角ｺﾞｼｯｸUB" pitchFamily="50" charset="-128"/>
                <a:ea typeface="HGP創英角ｺﾞｼｯｸUB" pitchFamily="50" charset="-128"/>
              </a:rPr>
              <a:t> </a:t>
            </a:r>
            <a:endParaRPr lang="ja-JP" altLang="en-US">
              <a:latin typeface="HGP創英角ｺﾞｼｯｸUB" pitchFamily="50" charset="-128"/>
              <a:ea typeface="HGP創英角ｺﾞｼｯｸUB" pitchFamily="50" charset="-128"/>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090528"/>
            <a:ext cx="8234854" cy="514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p:cNvSpPr txBox="1">
            <a:spLocks noChangeArrowheads="1"/>
          </p:cNvSpPr>
          <p:nvPr/>
        </p:nvSpPr>
        <p:spPr bwMode="auto">
          <a:xfrm>
            <a:off x="1613401" y="1018520"/>
            <a:ext cx="4560864" cy="369332"/>
          </a:xfrm>
          <a:prstGeom prst="rect">
            <a:avLst/>
          </a:prstGeom>
          <a:solidFill>
            <a:srgbClr val="FFCC99">
              <a:alpha val="50000"/>
            </a:srgbClr>
          </a:solidFill>
          <a:ln w="9525">
            <a:solidFill>
              <a:srgbClr val="80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en-US" altLang="ja-JP" sz="1800" dirty="0" smtClean="0">
                <a:solidFill>
                  <a:srgbClr val="FF0000"/>
                </a:solidFill>
                <a:latin typeface="HGP創英角ｺﾞｼｯｸUB" pitchFamily="50" charset="-128"/>
                <a:ea typeface="HGP創英角ｺﾞｼｯｸUB" pitchFamily="50" charset="-128"/>
              </a:rPr>
              <a:t>AWS</a:t>
            </a:r>
            <a:r>
              <a:rPr lang="ja-JP" altLang="en-US" sz="1800" dirty="0" smtClean="0">
                <a:solidFill>
                  <a:srgbClr val="FF0000"/>
                </a:solidFill>
                <a:latin typeface="HGP創英角ｺﾞｼｯｸUB" pitchFamily="50" charset="-128"/>
                <a:ea typeface="HGP創英角ｺﾞｼｯｸUB" pitchFamily="50" charset="-128"/>
              </a:rPr>
              <a:t>と同等のインターフェース（</a:t>
            </a:r>
            <a:r>
              <a:rPr lang="en-US" altLang="ja-JP" sz="1800" dirty="0" smtClean="0">
                <a:solidFill>
                  <a:srgbClr val="FF0000"/>
                </a:solidFill>
                <a:latin typeface="HGP創英角ｺﾞｼｯｸUB" pitchFamily="50" charset="-128"/>
                <a:ea typeface="HGP創英角ｺﾞｼｯｸUB" pitchFamily="50" charset="-128"/>
              </a:rPr>
              <a:t>eclipse</a:t>
            </a:r>
            <a:r>
              <a:rPr lang="ja-JP" altLang="en-US" sz="1800" dirty="0" smtClean="0">
                <a:solidFill>
                  <a:srgbClr val="FF0000"/>
                </a:solidFill>
                <a:latin typeface="HGP創英角ｺﾞｼｯｸUB" pitchFamily="50" charset="-128"/>
                <a:ea typeface="HGP創英角ｺﾞｼｯｸUB" pitchFamily="50" charset="-128"/>
              </a:rPr>
              <a:t>ベース）</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0" name="Text Box 7"/>
          <p:cNvSpPr txBox="1">
            <a:spLocks noChangeArrowheads="1"/>
          </p:cNvSpPr>
          <p:nvPr/>
        </p:nvSpPr>
        <p:spPr bwMode="auto">
          <a:xfrm>
            <a:off x="2004025" y="2818720"/>
            <a:ext cx="2356735"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保存された仮想マシン</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1" name="Text Box 7"/>
          <p:cNvSpPr txBox="1">
            <a:spLocks noChangeArrowheads="1"/>
          </p:cNvSpPr>
          <p:nvPr/>
        </p:nvSpPr>
        <p:spPr bwMode="auto">
          <a:xfrm>
            <a:off x="3732217" y="4114864"/>
            <a:ext cx="2662908"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実行中仮想マシンの状態</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6</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a:xfrm>
            <a:off x="179512" y="188640"/>
            <a:ext cx="5616624" cy="582612"/>
          </a:xfrm>
        </p:spPr>
        <p:txBody>
          <a:bodyPr/>
          <a:lstStyle/>
          <a:p>
            <a:pPr eaLnBrk="1" hangingPunct="1"/>
            <a:r>
              <a:rPr lang="ja-JP" altLang="en-US" dirty="0" smtClean="0">
                <a:latin typeface="HGP創英角ｺﾞｼｯｸUB" pitchFamily="50" charset="-128"/>
                <a:ea typeface="HGP創英角ｺﾞｼｯｸUB" pitchFamily="50" charset="-128"/>
              </a:rPr>
              <a:t>クラウドのモニタリング</a:t>
            </a:r>
          </a:p>
        </p:txBody>
      </p:sp>
      <p:sp>
        <p:nvSpPr>
          <p:cNvPr id="63493" name="正方形/長方形 6"/>
          <p:cNvSpPr>
            <a:spLocks noChangeArrowheads="1"/>
          </p:cNvSpPr>
          <p:nvPr/>
        </p:nvSpPr>
        <p:spPr bwMode="auto">
          <a:xfrm>
            <a:off x="251520" y="980728"/>
            <a:ext cx="8142288" cy="400050"/>
          </a:xfrm>
          <a:prstGeom prst="rect">
            <a:avLst/>
          </a:prstGeom>
          <a:noFill/>
          <a:ln w="9525">
            <a:noFill/>
            <a:miter lim="800000"/>
            <a:headEnd/>
            <a:tailEnd/>
          </a:ln>
        </p:spPr>
        <p:txBody>
          <a:bodyPr wrap="none">
            <a:spAutoFit/>
          </a:bodyPr>
          <a:lstStyle/>
          <a:p>
            <a:r>
              <a:rPr lang="ja-JP" altLang="en-US" sz="2000" dirty="0">
                <a:latin typeface="HGP創英角ｺﾞｼｯｸUB" pitchFamily="50" charset="-128"/>
                <a:ea typeface="HGP創英角ｺﾞｼｯｸUB" pitchFamily="50" charset="-128"/>
              </a:rPr>
              <a:t>プライベートクラウドであるため物理マシンレベルのモニタリングが可能です。</a:t>
            </a:r>
          </a:p>
        </p:txBody>
      </p:sp>
      <p:pic>
        <p:nvPicPr>
          <p:cNvPr id="16385" name="Picture 1"/>
          <p:cNvPicPr>
            <a:picLocks noChangeAspect="1" noChangeArrowheads="1"/>
          </p:cNvPicPr>
          <p:nvPr/>
        </p:nvPicPr>
        <p:blipFill>
          <a:blip r:embed="rId2" cstate="print"/>
          <a:srcRect/>
          <a:stretch>
            <a:fillRect/>
          </a:stretch>
        </p:blipFill>
        <p:spPr bwMode="auto">
          <a:xfrm>
            <a:off x="604490" y="1754814"/>
            <a:ext cx="5076056" cy="3807042"/>
          </a:xfrm>
          <a:prstGeom prst="rect">
            <a:avLst/>
          </a:prstGeom>
          <a:noFill/>
          <a:ln w="9525">
            <a:noFill/>
            <a:miter lim="800000"/>
            <a:headEnd/>
            <a:tailEnd/>
          </a:ln>
        </p:spPr>
      </p:pic>
      <p:pic>
        <p:nvPicPr>
          <p:cNvPr id="63492" name="Picture 4" descr="server4">
            <a:hlinkClick r:id="rId3"/>
          </p:cNvPr>
          <p:cNvPicPr>
            <a:picLocks noChangeAspect="1" noChangeArrowheads="1"/>
          </p:cNvPicPr>
          <p:nvPr/>
        </p:nvPicPr>
        <p:blipFill>
          <a:blip r:embed="rId4" cstate="print"/>
          <a:srcRect/>
          <a:stretch>
            <a:fillRect/>
          </a:stretch>
        </p:blipFill>
        <p:spPr bwMode="auto">
          <a:xfrm>
            <a:off x="4168378" y="2132856"/>
            <a:ext cx="4580086" cy="3517965"/>
          </a:xfrm>
          <a:prstGeom prst="rect">
            <a:avLst/>
          </a:prstGeom>
          <a:noFill/>
          <a:ln w="9525">
            <a:noFill/>
            <a:miter lim="800000"/>
            <a:headEnd/>
            <a:tailEnd/>
          </a:ln>
        </p:spPr>
      </p:pic>
      <p:sp>
        <p:nvSpPr>
          <p:cNvPr id="7" name="正方形/長方形 4"/>
          <p:cNvSpPr>
            <a:spLocks noChangeArrowheads="1"/>
          </p:cNvSpPr>
          <p:nvPr/>
        </p:nvSpPr>
        <p:spPr bwMode="auto">
          <a:xfrm>
            <a:off x="3923928" y="1772816"/>
            <a:ext cx="5084762" cy="369887"/>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200 nodes x 8 cores = 1,600 Virtual Machines </a:t>
            </a:r>
          </a:p>
        </p:txBody>
      </p:sp>
      <p:sp>
        <p:nvSpPr>
          <p:cNvPr id="8" name="Text Box 6"/>
          <p:cNvSpPr txBox="1">
            <a:spLocks noChangeArrowheads="1"/>
          </p:cNvSpPr>
          <p:nvPr/>
        </p:nvSpPr>
        <p:spPr bwMode="auto">
          <a:xfrm>
            <a:off x="5796136" y="5733256"/>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7</a:t>
            </a:fld>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教育クラウド監視画面</a:t>
            </a:r>
            <a:endParaRPr kumimoji="1" lang="ja-JP" altLang="en-US" sz="4000"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8</a:t>
            </a:fld>
            <a:endParaRPr lang="ja-JP" altLang="en-US" dirty="0"/>
          </a:p>
        </p:txBody>
      </p:sp>
      <p:pic>
        <p:nvPicPr>
          <p:cNvPr id="4" name="Picture 2"/>
          <p:cNvPicPr>
            <a:picLocks noChangeAspect="1" noChangeArrowheads="1"/>
          </p:cNvPicPr>
          <p:nvPr/>
        </p:nvPicPr>
        <p:blipFill>
          <a:blip r:embed="rId2" cstate="print"/>
          <a:srcRect/>
          <a:stretch>
            <a:fillRect/>
          </a:stretch>
        </p:blipFill>
        <p:spPr bwMode="auto">
          <a:xfrm>
            <a:off x="755576" y="1196752"/>
            <a:ext cx="7630484" cy="48093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188640"/>
            <a:ext cx="9144000" cy="606425"/>
          </a:xfrm>
        </p:spPr>
        <p:txBody>
          <a:bodyPr/>
          <a:lstStyle/>
          <a:p>
            <a:pPr eaLnBrk="1" hangingPunct="1"/>
            <a:r>
              <a:rPr lang="en-US" altLang="ja-JP" sz="3200" b="1" dirty="0" err="1" smtClean="0">
                <a:effectLst/>
                <a:latin typeface="HGP創英角ｺﾞｼｯｸUB" pitchFamily="50" charset="-128"/>
                <a:ea typeface="HGP創英角ｺﾞｼｯｸUB" pitchFamily="50" charset="-128"/>
              </a:rPr>
              <a:t>edubase</a:t>
            </a:r>
            <a:r>
              <a:rPr lang="en-US" altLang="ja-JP" sz="3200" b="1" dirty="0" smtClean="0">
                <a:effectLst/>
                <a:latin typeface="HGP創英角ｺﾞｼｯｸUB" pitchFamily="50" charset="-128"/>
                <a:ea typeface="HGP創英角ｺﾞｼｯｸUB" pitchFamily="50" charset="-128"/>
              </a:rPr>
              <a:t> Cloud</a:t>
            </a:r>
            <a:r>
              <a:rPr lang="ja-JP" altLang="en-US" sz="3200" b="1" dirty="0" smtClean="0">
                <a:effectLst/>
                <a:latin typeface="HGP創英角ｺﾞｼｯｸUB" pitchFamily="50" charset="-128"/>
                <a:ea typeface="HGP創英角ｺﾞｼｯｸUB" pitchFamily="50" charset="-128"/>
              </a:rPr>
              <a:t>を構成するミニクラウドとアーカイブ</a:t>
            </a:r>
          </a:p>
        </p:txBody>
      </p:sp>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t>
            </a:r>
            <a:r>
              <a:rPr lang="ja-JP" altLang="en-US" sz="1400" dirty="0" smtClean="0">
                <a:latin typeface="HGP創英角ｺﾞｼｯｸUB" pitchFamily="50" charset="-128"/>
                <a:ea typeface="HGP創英角ｺﾞｼｯｸUB" pitchFamily="50" charset="-128"/>
              </a:rPr>
              <a:t>アーカイブ</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AutoShape 3"/>
          <p:cNvSpPr>
            <a:spLocks noChangeArrowheads="1"/>
          </p:cNvSpPr>
          <p:nvPr/>
        </p:nvSpPr>
        <p:spPr bwMode="auto">
          <a:xfrm>
            <a:off x="179512" y="1988840"/>
            <a:ext cx="1152128" cy="57606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LDAP</a:t>
            </a:r>
            <a:r>
              <a:rPr lang="ja-JP" altLang="en-US" sz="1400" dirty="0" smtClean="0">
                <a:latin typeface="HGP創英角ｺﾞｼｯｸUB" pitchFamily="50" charset="-128"/>
                <a:ea typeface="HGP創英角ｺﾞｼｯｸUB" pitchFamily="50" charset="-128"/>
              </a:rPr>
              <a:t>によるユーザ管理</a:t>
            </a:r>
            <a:endParaRPr lang="ja-JP" altLang="en-US" sz="1400" dirty="0">
              <a:latin typeface="HGP創英角ｺﾞｼｯｸUB" pitchFamily="50" charset="-128"/>
              <a:ea typeface="HGP創英角ｺﾞｼｯｸUB" pitchFamily="50" charset="-128"/>
            </a:endParaRPr>
          </a:p>
        </p:txBody>
      </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9</a:t>
            </a:fld>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15821</TotalTime>
  <Words>3317</Words>
  <Application>Microsoft Office PowerPoint</Application>
  <PresentationFormat>画面に合わせる (4:3)</PresentationFormat>
  <Paragraphs>1183</Paragraphs>
  <Slides>56</Slides>
  <Notes>16</Notes>
  <HiddenSlides>0</HiddenSlides>
  <MMClips>0</MMClips>
  <ScaleCrop>false</ScaleCrop>
  <HeadingPairs>
    <vt:vector size="4" baseType="variant">
      <vt:variant>
        <vt:lpstr>テーマ</vt:lpstr>
      </vt:variant>
      <vt:variant>
        <vt:i4>1</vt:i4>
      </vt:variant>
      <vt:variant>
        <vt:lpstr>スライド タイトル</vt:lpstr>
      </vt:variant>
      <vt:variant>
        <vt:i4>56</vt:i4>
      </vt:variant>
    </vt:vector>
  </HeadingPairs>
  <TitlesOfParts>
    <vt:vector size="57" baseType="lpstr">
      <vt:lpstr>Office テーマ</vt:lpstr>
      <vt:lpstr>アカデミックコミュニティクラウドの実現に向けて</vt:lpstr>
      <vt:lpstr>内容</vt:lpstr>
      <vt:lpstr>スライド 3</vt:lpstr>
      <vt:lpstr>スライド 4</vt:lpstr>
      <vt:lpstr>思う存分自分のアイデアを試せるIT実験室 edubase Cloud</vt:lpstr>
      <vt:lpstr>edubase Cloudクラウドクライアント</vt:lpstr>
      <vt:lpstr>クラウドのモニタリング</vt:lpstr>
      <vt:lpstr>教育クラウド監視画面</vt:lpstr>
      <vt:lpstr>edubase Cloudを構成するミニクラウドとアーカイブ</vt:lpstr>
      <vt:lpstr>スライド 10</vt:lpstr>
      <vt:lpstr>スライド 11</vt:lpstr>
      <vt:lpstr>スライド 12</vt:lpstr>
      <vt:lpstr>研究環境構築ソリューションの現状</vt:lpstr>
      <vt:lpstr>研究環境構築ソリューションの課題</vt:lpstr>
      <vt:lpstr>Cluster as a Serviceの導入</vt:lpstr>
      <vt:lpstr>Cluster as a Serviceの導入効果</vt:lpstr>
      <vt:lpstr>CaaSの実装例　dodai</vt:lpstr>
      <vt:lpstr>Dodai-compute</vt:lpstr>
      <vt:lpstr>スライド 19</vt:lpstr>
      <vt:lpstr>スライド 20</vt:lpstr>
      <vt:lpstr>スライド 21</vt:lpstr>
      <vt:lpstr>スライド 22</vt:lpstr>
      <vt:lpstr>スライド 23</vt:lpstr>
      <vt:lpstr>gunnii GUI</vt:lpstr>
      <vt:lpstr>スライド 25</vt:lpstr>
      <vt:lpstr>インタークラウドのユースケース例</vt:lpstr>
      <vt:lpstr>インタークラウド参照モデル</vt:lpstr>
      <vt:lpstr>アカデミックコミュニティクラウド</vt:lpstr>
      <vt:lpstr>スライド 29</vt:lpstr>
      <vt:lpstr>スライド 30</vt:lpstr>
      <vt:lpstr>スライド 31</vt:lpstr>
      <vt:lpstr>スライド 32</vt:lpstr>
      <vt:lpstr>スライド 33</vt:lpstr>
      <vt:lpstr>dodaiとcolony を使ったクラウド連携</vt:lpstr>
      <vt:lpstr>クラウドマイグレーションデモ</vt:lpstr>
      <vt:lpstr>まとめ</vt:lpstr>
      <vt:lpstr>リンク情報</vt:lpstr>
      <vt:lpstr>スライド 38</vt:lpstr>
      <vt:lpstr>Intercloud object storage service</vt:lpstr>
      <vt:lpstr>Colony-horizon</vt:lpstr>
      <vt:lpstr>スライド 41</vt:lpstr>
      <vt:lpstr>Colony-dispatcher</vt:lpstr>
      <vt:lpstr>Caching</vt:lpstr>
      <vt:lpstr>Download performance with cache</vt:lpstr>
      <vt:lpstr>Performance : original swift</vt:lpstr>
      <vt:lpstr>Performance : with cache</vt:lpstr>
      <vt:lpstr>メッセージ</vt:lpstr>
      <vt:lpstr>Performance : with zone-awareness</vt:lpstr>
      <vt:lpstr>スライド 49</vt:lpstr>
      <vt:lpstr>現状のソリューションの課題</vt:lpstr>
      <vt:lpstr>スライド 51</vt:lpstr>
      <vt:lpstr>スライド 52</vt:lpstr>
      <vt:lpstr>スライド 53</vt:lpstr>
      <vt:lpstr>ユースケース(1) 物理マシンとしての利用 (アプリケーションはすべて利用者が用意)</vt:lpstr>
      <vt:lpstr>ユースケース(2) クラスタとしての利用 (クラウド基盤・分散処理ミドルウェアまで研究クラウドが準備)</vt:lpstr>
      <vt:lpstr>国際クラウド連携</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　セミナー資料</dc:title>
  <dc:creator>knishimura</dc:creator>
  <cp:lastModifiedBy>yoko</cp:lastModifiedBy>
  <cp:revision>253</cp:revision>
  <dcterms:created xsi:type="dcterms:W3CDTF">2010-05-06T06:02:17Z</dcterms:created>
  <dcterms:modified xsi:type="dcterms:W3CDTF">2012-08-28T05:37:10Z</dcterms:modified>
</cp:coreProperties>
</file>